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392" r:id="rId3"/>
    <p:sldId id="445" r:id="rId4"/>
    <p:sldId id="262" r:id="rId5"/>
    <p:sldId id="263" r:id="rId6"/>
    <p:sldId id="401" r:id="rId7"/>
    <p:sldId id="393" r:id="rId8"/>
    <p:sldId id="410" r:id="rId9"/>
    <p:sldId id="385" r:id="rId10"/>
    <p:sldId id="406" r:id="rId11"/>
    <p:sldId id="446" r:id="rId12"/>
    <p:sldId id="415" r:id="rId13"/>
    <p:sldId id="407" r:id="rId14"/>
    <p:sldId id="420" r:id="rId15"/>
    <p:sldId id="421" r:id="rId16"/>
    <p:sldId id="412" r:id="rId17"/>
    <p:sldId id="272" r:id="rId18"/>
    <p:sldId id="417" r:id="rId19"/>
    <p:sldId id="413" r:id="rId20"/>
    <p:sldId id="411" r:id="rId21"/>
    <p:sldId id="266" r:id="rId22"/>
    <p:sldId id="269" r:id="rId23"/>
    <p:sldId id="444" r:id="rId24"/>
    <p:sldId id="400" r:id="rId25"/>
    <p:sldId id="409" r:id="rId26"/>
    <p:sldId id="399" r:id="rId27"/>
    <p:sldId id="422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B798A46-3C1A-4DA7-A781-7D00D7DD0A88}">
          <p14:sldIdLst>
            <p14:sldId id="256"/>
          </p14:sldIdLst>
        </p14:section>
        <p14:section name="個人介紹" id="{2F34E57F-AB7B-49F1-9801-82A3D2276E5F}">
          <p14:sldIdLst>
            <p14:sldId id="392"/>
          </p14:sldIdLst>
        </p14:section>
        <p14:section name="國中至高中" id="{3D236ABF-5D22-4BC3-87EB-D423F50AD150}">
          <p14:sldIdLst>
            <p14:sldId id="445"/>
            <p14:sldId id="262"/>
            <p14:sldId id="263"/>
            <p14:sldId id="401"/>
            <p14:sldId id="393"/>
            <p14:sldId id="410"/>
            <p14:sldId id="385"/>
            <p14:sldId id="406"/>
            <p14:sldId id="446"/>
            <p14:sldId id="415"/>
            <p14:sldId id="407"/>
            <p14:sldId id="420"/>
            <p14:sldId id="421"/>
            <p14:sldId id="412"/>
          </p14:sldIdLst>
        </p14:section>
        <p14:section name="普大 vs. 科大" id="{83062557-1DCF-4D97-91AD-177BF40FBBE7}">
          <p14:sldIdLst>
            <p14:sldId id="272"/>
            <p14:sldId id="417"/>
            <p14:sldId id="413"/>
            <p14:sldId id="411"/>
          </p14:sldIdLst>
        </p14:section>
        <p14:section name="AI 的影響" id="{E967B607-12BF-4686-BE76-3B5FBECCEEBB}">
          <p14:sldIdLst>
            <p14:sldId id="266"/>
            <p14:sldId id="269"/>
            <p14:sldId id="444"/>
            <p14:sldId id="400"/>
            <p14:sldId id="409"/>
            <p14:sldId id="399"/>
            <p14:sldId id="42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2225"/>
    <a:srgbClr val="5FC3D8"/>
    <a:srgbClr val="DDEF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57" autoAdjust="0"/>
    <p:restoredTop sz="94681" autoAdjust="0"/>
  </p:normalViewPr>
  <p:slideViewPr>
    <p:cSldViewPr snapToGrid="0">
      <p:cViewPr varScale="1">
        <p:scale>
          <a:sx n="99" d="100"/>
          <a:sy n="99" d="100"/>
        </p:scale>
        <p:origin x="34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ymhsieh\Desktop\&#38617;&#21271;&#39640;&#20013;&#20154;&#22343;&#32147;&#36027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F54-478E-8162-D4A82374EA62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F54-478E-8162-D4A82374EA62}"/>
              </c:ext>
            </c:extLst>
          </c:dPt>
          <c:dPt>
            <c:idx val="2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F54-478E-8162-D4A82374EA62}"/>
              </c:ext>
            </c:extLst>
          </c:dPt>
          <c:dPt>
            <c:idx val="3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F54-478E-8162-D4A82374EA62}"/>
              </c:ext>
            </c:extLst>
          </c:dPt>
          <c:dPt>
            <c:idx val="4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8F54-478E-8162-D4A82374EA62}"/>
              </c:ext>
            </c:extLst>
          </c:dPt>
          <c:dPt>
            <c:idx val="5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8F54-478E-8162-D4A82374EA62}"/>
              </c:ext>
            </c:extLst>
          </c:dPt>
          <c:dPt>
            <c:idx val="6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8F54-478E-8162-D4A82374EA62}"/>
              </c:ext>
            </c:extLst>
          </c:dPt>
          <c:dPt>
            <c:idx val="7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8F54-478E-8162-D4A82374EA62}"/>
              </c:ext>
            </c:extLst>
          </c:dPt>
          <c:dPt>
            <c:idx val="8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8F54-478E-8162-D4A82374EA62}"/>
              </c:ext>
            </c:extLst>
          </c:dPt>
          <c:dPt>
            <c:idx val="9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8F54-478E-8162-D4A82374EA62}"/>
              </c:ext>
            </c:extLst>
          </c:dPt>
          <c:dPt>
            <c:idx val="1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8F54-478E-8162-D4A82374EA62}"/>
              </c:ext>
            </c:extLst>
          </c:dPt>
          <c:dPt>
            <c:idx val="11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8F54-478E-8162-D4A82374EA62}"/>
              </c:ext>
            </c:extLst>
          </c:dPt>
          <c:dPt>
            <c:idx val="12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8F54-478E-8162-D4A82374EA62}"/>
              </c:ext>
            </c:extLst>
          </c:dPt>
          <c:dPt>
            <c:idx val="13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8F54-478E-8162-D4A82374EA62}"/>
              </c:ext>
            </c:extLst>
          </c:dPt>
          <c:dPt>
            <c:idx val="14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8F54-478E-8162-D4A82374EA62}"/>
              </c:ext>
            </c:extLst>
          </c:dPt>
          <c:dPt>
            <c:idx val="15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8F54-478E-8162-D4A82374EA62}"/>
              </c:ext>
            </c:extLst>
          </c:dPt>
          <c:dPt>
            <c:idx val="16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1-8F54-478E-8162-D4A82374EA62}"/>
              </c:ext>
            </c:extLst>
          </c:dPt>
          <c:dPt>
            <c:idx val="17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3-8F54-478E-8162-D4A82374EA62}"/>
              </c:ext>
            </c:extLst>
          </c:dPt>
          <c:dPt>
            <c:idx val="18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5-8F54-478E-8162-D4A82374EA62}"/>
              </c:ext>
            </c:extLst>
          </c:dPt>
          <c:dPt>
            <c:idx val="19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7-8F54-478E-8162-D4A82374EA62}"/>
              </c:ext>
            </c:extLst>
          </c:dPt>
          <c:dPt>
            <c:idx val="20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9-8F54-478E-8162-D4A82374EA62}"/>
              </c:ext>
            </c:extLst>
          </c:dPt>
          <c:dPt>
            <c:idx val="21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B-8F54-478E-8162-D4A82374EA62}"/>
              </c:ext>
            </c:extLst>
          </c:dPt>
          <c:dPt>
            <c:idx val="22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D-8F54-478E-8162-D4A82374EA6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臺北市資料!$E$8:$E$30</c:f>
              <c:strCache>
                <c:ptCount val="23"/>
                <c:pt idx="0">
                  <c:v>南港高級中學</c:v>
                </c:pt>
                <c:pt idx="1">
                  <c:v>成淵高級中學</c:v>
                </c:pt>
                <c:pt idx="2">
                  <c:v>景美女子高級中學</c:v>
                </c:pt>
                <c:pt idx="3">
                  <c:v>松山高級中學</c:v>
                </c:pt>
                <c:pt idx="4">
                  <c:v>永春高級中學</c:v>
                </c:pt>
                <c:pt idx="5">
                  <c:v>百齡高級中學</c:v>
                </c:pt>
                <c:pt idx="6">
                  <c:v>西松高級中學</c:v>
                </c:pt>
                <c:pt idx="7">
                  <c:v>南湖高級中學</c:v>
                </c:pt>
                <c:pt idx="8">
                  <c:v>復興高級中學</c:v>
                </c:pt>
                <c:pt idx="9">
                  <c:v>陽明高級中學</c:v>
                </c:pt>
                <c:pt idx="10">
                  <c:v>和平高級中學</c:v>
                </c:pt>
                <c:pt idx="11">
                  <c:v>成功高級中學</c:v>
                </c:pt>
                <c:pt idx="12">
                  <c:v>中正高級中學</c:v>
                </c:pt>
                <c:pt idx="13">
                  <c:v>中山女子高級中學</c:v>
                </c:pt>
                <c:pt idx="14">
                  <c:v>士林高級商業職業學校</c:v>
                </c:pt>
                <c:pt idx="15">
                  <c:v>師範大學附屬高級中學</c:v>
                </c:pt>
                <c:pt idx="16">
                  <c:v>松山高級商業家事職業學校</c:v>
                </c:pt>
                <c:pt idx="17">
                  <c:v>內湖高級工業職業學校</c:v>
                </c:pt>
                <c:pt idx="18">
                  <c:v>建國高級中學</c:v>
                </c:pt>
                <c:pt idx="19">
                  <c:v>第一女子高級中學</c:v>
                </c:pt>
                <c:pt idx="20">
                  <c:v>松山高級工農職業學校</c:v>
                </c:pt>
                <c:pt idx="21">
                  <c:v>木柵高級工業職業學校</c:v>
                </c:pt>
                <c:pt idx="22">
                  <c:v>大安高級工業職業學校</c:v>
                </c:pt>
              </c:strCache>
            </c:strRef>
          </c:cat>
          <c:val>
            <c:numRef>
              <c:f>臺北市資料!$F$8:$F$30</c:f>
              <c:numCache>
                <c:formatCode>General</c:formatCode>
                <c:ptCount val="23"/>
                <c:pt idx="0">
                  <c:v>185000</c:v>
                </c:pt>
                <c:pt idx="1">
                  <c:v>186000</c:v>
                </c:pt>
                <c:pt idx="2">
                  <c:v>186000</c:v>
                </c:pt>
                <c:pt idx="3">
                  <c:v>187000</c:v>
                </c:pt>
                <c:pt idx="4">
                  <c:v>187000</c:v>
                </c:pt>
                <c:pt idx="5">
                  <c:v>187000</c:v>
                </c:pt>
                <c:pt idx="6">
                  <c:v>187000</c:v>
                </c:pt>
                <c:pt idx="7">
                  <c:v>187000</c:v>
                </c:pt>
                <c:pt idx="8">
                  <c:v>188000</c:v>
                </c:pt>
                <c:pt idx="9">
                  <c:v>189000</c:v>
                </c:pt>
                <c:pt idx="10">
                  <c:v>189000</c:v>
                </c:pt>
                <c:pt idx="11">
                  <c:v>190000</c:v>
                </c:pt>
                <c:pt idx="12">
                  <c:v>192000</c:v>
                </c:pt>
                <c:pt idx="13">
                  <c:v>196000</c:v>
                </c:pt>
                <c:pt idx="14">
                  <c:v>215000</c:v>
                </c:pt>
                <c:pt idx="15">
                  <c:v>216000</c:v>
                </c:pt>
                <c:pt idx="16">
                  <c:v>223000</c:v>
                </c:pt>
                <c:pt idx="17">
                  <c:v>227000</c:v>
                </c:pt>
                <c:pt idx="18">
                  <c:v>227000</c:v>
                </c:pt>
                <c:pt idx="19">
                  <c:v>231000</c:v>
                </c:pt>
                <c:pt idx="20">
                  <c:v>233000</c:v>
                </c:pt>
                <c:pt idx="21">
                  <c:v>233000</c:v>
                </c:pt>
                <c:pt idx="22">
                  <c:v>244000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E-8F54-478E-8162-D4A82374EA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868108527"/>
        <c:axId val="526423359"/>
      </c:barChart>
      <c:catAx>
        <c:axId val="86810852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cs"/>
              </a:defRPr>
            </a:pPr>
            <a:endParaRPr lang="zh-TW"/>
          </a:p>
        </c:txPr>
        <c:crossAx val="526423359"/>
        <c:crosses val="autoZero"/>
        <c:auto val="1"/>
        <c:lblAlgn val="ctr"/>
        <c:lblOffset val="100"/>
        <c:noMultiLvlLbl val="0"/>
      </c:catAx>
      <c:valAx>
        <c:axId val="526423359"/>
        <c:scaling>
          <c:orientation val="minMax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68108527"/>
        <c:crosses val="autoZero"/>
        <c:crossBetween val="between"/>
      </c:valAx>
      <c:spPr>
        <a:noFill/>
        <a:ln w="12700">
          <a:solidFill>
            <a:schemeClr val="accent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 baseline="0">
          <a:latin typeface="Arial" panose="020B0604020202020204" pitchFamily="34" charset="0"/>
          <a:ea typeface="微軟正黑體" panose="020B0604030504040204" pitchFamily="34" charset="-120"/>
        </a:defRPr>
      </a:pPr>
      <a:endParaRPr lang="zh-TW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9F189-7FDF-4504-B9F6-53DC252BE96D}" type="datetimeFigureOut">
              <a:rPr lang="zh-TW" altLang="en-US" smtClean="0"/>
              <a:t>2026/4/10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042428-FA12-42CA-986E-8837BFC0EAC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3486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042428-FA12-42CA-986E-8837BFC0EAC3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562924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042428-FA12-42CA-986E-8837BFC0EAC3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51855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回饋表單連結：</a:t>
            </a:r>
            <a:r>
              <a:rPr lang="en-US" altLang="zh-TW" dirty="0"/>
              <a:t>https://forms.gle/r1GDPeteMLZT1kqn9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042428-FA12-42CA-986E-8837BFC0EAC3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2751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B560D-B76B-43C8-8FDB-9E64B35604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B9B0EB-8D49-45C3-9208-A374633FCC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843C1E-F6BF-4687-A8DF-4DC22ABCB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17563-B0DF-4344-A31D-7C47FE3CAF46}" type="datetimeFigureOut">
              <a:rPr lang="en-US" smtClean="0"/>
              <a:t>4/10/2026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900EDA-DE2E-4E82-B794-37145C5D2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0267C4-7001-4826-8120-857F8F1D1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61F24-EED3-4975-AC24-B13959643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379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C7056-22BF-41FA-80C7-B9FE4D04E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02DCCB-0150-435B-BE42-73115492E8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3886DA-6FDB-41F4-9D6B-DA40B25A8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17563-B0DF-4344-A31D-7C47FE3CAF46}" type="datetimeFigureOut">
              <a:rPr lang="en-US" smtClean="0"/>
              <a:t>4/10/2026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928462-52AC-422B-8054-0DB9DC3DC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13C46F-97C2-47E6-8F31-00474C1A4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61F24-EED3-4975-AC24-B13959643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837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4268625-A606-4695-9558-63B05499FD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06B5BF-2AF5-4B0A-8B6A-54EA38282D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A8F41-A714-4FE8-A84A-798D4CE69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17563-B0DF-4344-A31D-7C47FE3CAF46}" type="datetimeFigureOut">
              <a:rPr lang="en-US" smtClean="0"/>
              <a:t>4/10/2026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B0CE4D-DD49-4634-8CC9-95536E1F8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810BBE-816F-451C-92C6-265145A7E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61F24-EED3-4975-AC24-B13959643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906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60648"/>
            <a:ext cx="12192000" cy="768085"/>
          </a:xfrm>
          <a:prstGeom prst="rect">
            <a:avLst/>
          </a:prstGeom>
        </p:spPr>
        <p:txBody>
          <a:bodyPr lIns="91411" tIns="45705" rIns="91411" bIns="45705" anchor="ctr"/>
          <a:lstStyle>
            <a:lvl1pPr marL="0" indent="0" algn="ctr">
              <a:buNone/>
              <a:defRPr sz="4800" b="0" baseline="0">
                <a:solidFill>
                  <a:srgbClr val="009E47"/>
                </a:solidFill>
                <a:latin typeface="思源黑體 TWHK Medium" pitchFamily="34" charset="-120"/>
                <a:ea typeface="思源黑體 TWHK Medium" pitchFamily="34" charset="-12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028733"/>
            <a:ext cx="12192000" cy="384043"/>
          </a:xfrm>
          <a:prstGeom prst="rect">
            <a:avLst/>
          </a:prstGeom>
        </p:spPr>
        <p:txBody>
          <a:bodyPr lIns="91411" tIns="45705" rIns="91411" bIns="45705" anchor="ctr"/>
          <a:lstStyle>
            <a:lvl1pPr marL="0" indent="0" algn="ctr">
              <a:buNone/>
              <a:defRPr sz="1867" b="0" baseline="0">
                <a:solidFill>
                  <a:srgbClr val="009E47"/>
                </a:solidFill>
                <a:latin typeface="思源黑體 TWHK Normal" pitchFamily="34" charset="-120"/>
                <a:ea typeface="思源黑體 TWHK Normal" pitchFamily="34" charset="-12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4282382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40DB2-80D3-41BB-A6E3-5D6CA369112B}" type="datetime1">
              <a:rPr lang="zh-TW" altLang="en-US" smtClean="0"/>
              <a:t>2026/4/10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9405363" y="6458903"/>
            <a:ext cx="27432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31B8EA2-46F0-4EFD-AA39-F1D4219E0ABE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3" name="Google Shape;91;p6"/>
          <p:cNvSpPr/>
          <p:nvPr userDrawn="1"/>
        </p:nvSpPr>
        <p:spPr>
          <a:xfrm>
            <a:off x="11789640" y="6459835"/>
            <a:ext cx="324000" cy="324000"/>
          </a:xfrm>
          <a:prstGeom prst="ellipse">
            <a:avLst/>
          </a:prstGeom>
          <a:solidFill>
            <a:schemeClr val="bg1"/>
          </a:solidFill>
          <a:ln w="9525" cap="flat" cmpd="sng">
            <a:noFill/>
            <a:prstDash val="dash"/>
            <a:round/>
            <a:headEnd type="none" w="sm" len="sm"/>
            <a:tailEnd type="none" w="sm" len="sm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4" name="投影片編號版面配置區 7"/>
          <p:cNvSpPr txBox="1">
            <a:spLocks/>
          </p:cNvSpPr>
          <p:nvPr userDrawn="1"/>
        </p:nvSpPr>
        <p:spPr>
          <a:xfrm>
            <a:off x="11716284" y="6437092"/>
            <a:ext cx="4874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31B8EA2-46F0-4EFD-AA39-F1D4219E0ABE}" type="slidenum">
              <a:rPr lang="zh-TW" altLang="en-US" sz="1200" smtClean="0"/>
              <a:pPr algn="ctr"/>
              <a:t>‹#›</a:t>
            </a:fld>
            <a:endParaRPr lang="zh-TW" altLang="en-US" sz="1200" dirty="0"/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122C4AF8-B83C-2FF4-BAE4-8FE5D2AD7751}"/>
              </a:ext>
            </a:extLst>
          </p:cNvPr>
          <p:cNvGrpSpPr/>
          <p:nvPr userDrawn="1"/>
        </p:nvGrpSpPr>
        <p:grpSpPr>
          <a:xfrm>
            <a:off x="100211" y="6232863"/>
            <a:ext cx="540000" cy="540000"/>
            <a:chOff x="21" y="5954532"/>
            <a:chExt cx="803644" cy="803644"/>
          </a:xfrm>
        </p:grpSpPr>
        <p:sp>
          <p:nvSpPr>
            <p:cNvPr id="3" name="Google Shape;181;p11">
              <a:extLst>
                <a:ext uri="{FF2B5EF4-FFF2-40B4-BE49-F238E27FC236}">
                  <a16:creationId xmlns:a16="http://schemas.microsoft.com/office/drawing/2014/main" id="{2AC8B531-72C9-7C95-9C33-6AD6B12D57E1}"/>
                </a:ext>
              </a:extLst>
            </p:cNvPr>
            <p:cNvSpPr/>
            <p:nvPr/>
          </p:nvSpPr>
          <p:spPr>
            <a:xfrm rot="4739200">
              <a:off x="21" y="5954532"/>
              <a:ext cx="803644" cy="803644"/>
            </a:xfrm>
            <a:prstGeom prst="ellipse">
              <a:avLst/>
            </a:prstGeom>
            <a:solidFill>
              <a:srgbClr val="E8004C">
                <a:alpha val="86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05BAD83D-049A-A5A0-0886-1B5B4223052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024" y="5997172"/>
              <a:ext cx="720000" cy="720000"/>
            </a:xfrm>
            <a:prstGeom prst="rect">
              <a:avLst/>
            </a:prstGeom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8" name="矩形 7">
            <a:extLst>
              <a:ext uri="{FF2B5EF4-FFF2-40B4-BE49-F238E27FC236}">
                <a16:creationId xmlns:a16="http://schemas.microsoft.com/office/drawing/2014/main" id="{E2D3E9EC-AC09-E191-174A-A08C8E53DDA2}"/>
              </a:ext>
            </a:extLst>
          </p:cNvPr>
          <p:cNvSpPr/>
          <p:nvPr userDrawn="1"/>
        </p:nvSpPr>
        <p:spPr>
          <a:xfrm>
            <a:off x="0" y="1"/>
            <a:ext cx="12192000" cy="1055079"/>
          </a:xfrm>
          <a:prstGeom prst="rect">
            <a:avLst/>
          </a:prstGeom>
          <a:gradFill>
            <a:gsLst>
              <a:gs pos="54100">
                <a:srgbClr val="FCF2F8"/>
              </a:gs>
              <a:gs pos="0">
                <a:srgbClr val="F8E3E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</p:spTree>
    <p:extLst>
      <p:ext uri="{BB962C8B-B14F-4D97-AF65-F5344CB8AC3E}">
        <p14:creationId xmlns:p14="http://schemas.microsoft.com/office/powerpoint/2010/main" val="2495918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58E7E-F5E2-4881-8C78-B74CA1CA0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D87BE-9BD6-460E-AB3D-923960003E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7DB1DB-485F-4935-BC2F-8101C667E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17563-B0DF-4344-A31D-7C47FE3CAF46}" type="datetimeFigureOut">
              <a:rPr lang="en-US" smtClean="0"/>
              <a:t>4/10/2026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C1EAB9-9F40-40E5-BA63-141BC8B62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9B6F5E-C18B-4BE4-AA5A-F305B993B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61F24-EED3-4975-AC24-B13959643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073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13B14-05EF-4CCD-8A52-AB18D36D0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8CC415-36EE-4036-87A9-966273B29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3C7A49-1296-4804-9A2B-2470D73D2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17563-B0DF-4344-A31D-7C47FE3CAF46}" type="datetimeFigureOut">
              <a:rPr lang="en-US" smtClean="0"/>
              <a:t>4/10/2026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2F19B7-584E-4D2F-B4D8-92E228AD2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51C578-B91E-41D7-B374-D173C5254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61F24-EED3-4975-AC24-B13959643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230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A212A-894E-4440-94F6-F8171EE60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A20BA7-BD03-4117-9725-D3794B6198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B9AABB-0220-431E-93ED-E310040D55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65BFC7-D13A-4160-9AFC-1B8B9C5F9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17563-B0DF-4344-A31D-7C47FE3CAF46}" type="datetimeFigureOut">
              <a:rPr lang="en-US" smtClean="0"/>
              <a:t>4/10/2026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76B006-EF9B-4CA6-BE18-9BCC00AA9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1F49E6-7D65-414E-859E-20951A096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61F24-EED3-4975-AC24-B13959643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991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FAAB0-43E5-4C60-AFE2-2FF22E57C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6D2063-9E15-45AB-A936-F985A85478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8F367E-DEDD-46B3-A9F7-ABF59C6029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1B7B1F7-EAA9-49C2-94AD-62387033B3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3E2781-4843-4647-B051-DBC2A5E8E9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6A1D7F-BEC4-4E6E-B1DE-8B3BB5908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17563-B0DF-4344-A31D-7C47FE3CAF46}" type="datetimeFigureOut">
              <a:rPr lang="en-US" smtClean="0"/>
              <a:t>4/10/2026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F68AD8A-9AE9-4298-908A-346F95BED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E458D97-2DC4-4CCE-8ED2-789F6657A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61F24-EED3-4975-AC24-B13959643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791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26F8D-BF9E-4F9F-B608-39BDC7332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F912CF-4787-4C6B-B61D-8567EE3D9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17563-B0DF-4344-A31D-7C47FE3CAF46}" type="datetimeFigureOut">
              <a:rPr lang="en-US" smtClean="0"/>
              <a:t>4/10/2026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20A3F6-C24C-4235-8220-961D4A13B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F3C545-3C44-40C7-92F2-874F3B9C9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61F24-EED3-4975-AC24-B13959643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30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4F27A1D-9C2D-4308-B8F1-05996D8D6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17563-B0DF-4344-A31D-7C47FE3CAF46}" type="datetimeFigureOut">
              <a:rPr lang="en-US" smtClean="0"/>
              <a:t>4/10/2026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C1BEEE-9D31-4B73-A5AD-76DE82EAA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2B1244-904B-4C6D-80B3-539A90BBD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61F24-EED3-4975-AC24-B13959643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326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3F019-4F68-4995-99D4-95D098F09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56BA87-7EA7-410F-BAD2-073364867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8B748B-921E-4F40-8A21-C7FD7AD1A0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AC0FD6-2907-4670-9C60-9A91F140D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17563-B0DF-4344-A31D-7C47FE3CAF46}" type="datetimeFigureOut">
              <a:rPr lang="en-US" smtClean="0"/>
              <a:t>4/10/2026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E901C4-11EF-478A-B936-4CA4B8BE1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AC78B2-0AC5-440D-83A1-C0AB5D36F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61F24-EED3-4975-AC24-B13959643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825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B5C304-E41C-454F-B6ED-0E558B428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395085-BC93-45E2-8FCA-6AAEA44321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C5A143-51A8-4CA1-95C0-A777C89661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AC9D67-1551-4568-9CB8-EAC647B93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17563-B0DF-4344-A31D-7C47FE3CAF46}" type="datetimeFigureOut">
              <a:rPr lang="en-US" smtClean="0"/>
              <a:t>4/10/2026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337A6B-972B-4208-B9C5-7CF506011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EACC76-B882-47AD-96E6-CA7A574DB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61F24-EED3-4975-AC24-B13959643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795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8904F3-D7B1-48A4-B70B-FB75F921A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ACE6E9-88ED-4920-91DE-ECDD83C8EA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C9EF5C-D721-4932-A85D-C79103C86E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217563-B0DF-4344-A31D-7C47FE3CAF46}" type="datetimeFigureOut">
              <a:rPr lang="en-US" smtClean="0"/>
              <a:t>4/10/2026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C616D6-3EF2-4379-A46D-4081533CE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EA9BE8-C9F4-4D99-AFDB-C737956C4F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A61F24-EED3-4975-AC24-B13959643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078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1.svg"/><Relationship Id="rId7" Type="http://schemas.openxmlformats.org/officeDocument/2006/relationships/hyperlink" Target="https://www.virgin.com/branson-family/richard-branson-blog/everybody-is-a-genius-in-their-own-wonderful-way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3.svg"/><Relationship Id="rId7" Type="http://schemas.openxmlformats.org/officeDocument/2006/relationships/image" Target="../media/image3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7.svg"/><Relationship Id="rId7" Type="http://schemas.openxmlformats.org/officeDocument/2006/relationships/image" Target="../media/image3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31.svg"/><Relationship Id="rId4" Type="http://schemas.openxmlformats.org/officeDocument/2006/relationships/image" Target="../media/image30.png"/><Relationship Id="rId9" Type="http://schemas.openxmlformats.org/officeDocument/2006/relationships/hyperlink" Target="https://www.mol.gov.tw/1607/1632/1633/86767/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2.svg"/><Relationship Id="rId7" Type="http://schemas.openxmlformats.org/officeDocument/2006/relationships/image" Target="../media/image9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22.svg"/><Relationship Id="rId5" Type="http://schemas.openxmlformats.org/officeDocument/2006/relationships/image" Target="../media/image44.svg"/><Relationship Id="rId10" Type="http://schemas.openxmlformats.org/officeDocument/2006/relationships/image" Target="../media/image21.png"/><Relationship Id="rId4" Type="http://schemas.openxmlformats.org/officeDocument/2006/relationships/image" Target="../media/image43.png"/><Relationship Id="rId9" Type="http://schemas.openxmlformats.org/officeDocument/2006/relationships/image" Target="../media/image11.sv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46.jpg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13.svg"/><Relationship Id="rId7" Type="http://schemas.openxmlformats.org/officeDocument/2006/relationships/image" Target="../media/image20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48.svg"/><Relationship Id="rId4" Type="http://schemas.openxmlformats.org/officeDocument/2006/relationships/image" Target="../media/image47.png"/><Relationship Id="rId9" Type="http://schemas.openxmlformats.org/officeDocument/2006/relationships/image" Target="../media/image50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5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svg"/><Relationship Id="rId4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13.svg"/><Relationship Id="rId7" Type="http://schemas.openxmlformats.org/officeDocument/2006/relationships/image" Target="../media/image5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2.svg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5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61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20.svg"/><Relationship Id="rId7" Type="http://schemas.openxmlformats.org/officeDocument/2006/relationships/image" Target="../media/image7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37.svg"/><Relationship Id="rId5" Type="http://schemas.openxmlformats.org/officeDocument/2006/relationships/image" Target="../media/image5.svg"/><Relationship Id="rId10" Type="http://schemas.openxmlformats.org/officeDocument/2006/relationships/image" Target="../media/image36.png"/><Relationship Id="rId4" Type="http://schemas.openxmlformats.org/officeDocument/2006/relationships/image" Target="../media/image4.png"/><Relationship Id="rId9" Type="http://schemas.openxmlformats.org/officeDocument/2006/relationships/image" Target="../media/image63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sv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sv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facebook.com/share/p/3y3irjVkFpDQGHKf/" TargetMode="External"/><Relationship Id="rId4" Type="http://schemas.openxmlformats.org/officeDocument/2006/relationships/image" Target="../media/image6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44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7" Type="http://schemas.openxmlformats.org/officeDocument/2006/relationships/image" Target="../media/image52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70.svg"/><Relationship Id="rId4" Type="http://schemas.openxmlformats.org/officeDocument/2006/relationships/image" Target="../media/image6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7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11" Type="http://schemas.openxmlformats.org/officeDocument/2006/relationships/image" Target="../media/image73.png"/><Relationship Id="rId5" Type="http://schemas.openxmlformats.org/officeDocument/2006/relationships/image" Target="../media/image19.png"/><Relationship Id="rId10" Type="http://schemas.openxmlformats.org/officeDocument/2006/relationships/image" Target="../media/image7.svg"/><Relationship Id="rId4" Type="http://schemas.openxmlformats.org/officeDocument/2006/relationships/image" Target="../media/image72.svg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3.svg"/><Relationship Id="rId7" Type="http://schemas.openxmlformats.org/officeDocument/2006/relationships/image" Target="../media/image20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Relationship Id="rId9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library.yuda-cloudstudy.com.tw/submenu/index/ascription" TargetMode="External"/><Relationship Id="rId7" Type="http://schemas.openxmlformats.org/officeDocument/2006/relationships/image" Target="../media/image27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Relationship Id="rId9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facebook.com/photo?fbid=898450018959947&amp;set=a.315126675343159" TargetMode="External"/><Relationship Id="rId4" Type="http://schemas.openxmlformats.org/officeDocument/2006/relationships/image" Target="../media/image3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microsoft.com/office/2007/relationships/hdphoto" Target="../media/hdphoto1.wdp"/><Relationship Id="rId7" Type="http://schemas.openxmlformats.org/officeDocument/2006/relationships/image" Target="../media/image32.png"/><Relationship Id="rId12" Type="http://schemas.openxmlformats.org/officeDocument/2006/relationships/image" Target="../media/image37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sv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svg"/><Relationship Id="rId4" Type="http://schemas.openxmlformats.org/officeDocument/2006/relationships/hyperlink" Target="https://www.facebook.com/photo?fbid=898450018959947&amp;set=a.315126675343159" TargetMode="External"/><Relationship Id="rId9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EF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0">
            <a:extLst>
              <a:ext uri="{FF2B5EF4-FFF2-40B4-BE49-F238E27FC236}">
                <a16:creationId xmlns:a16="http://schemas.microsoft.com/office/drawing/2014/main" id="{95371713-06C7-41C8-B95B-560ABA984F91}"/>
              </a:ext>
            </a:extLst>
          </p:cNvPr>
          <p:cNvSpPr/>
          <p:nvPr/>
        </p:nvSpPr>
        <p:spPr>
          <a:xfrm>
            <a:off x="-1638185" y="5130450"/>
            <a:ext cx="4193957" cy="3995697"/>
          </a:xfrm>
          <a:custGeom>
            <a:avLst/>
            <a:gdLst/>
            <a:ahLst/>
            <a:cxnLst/>
            <a:rect l="l" t="t" r="r" b="b"/>
            <a:pathLst>
              <a:path w="6015263" h="5730905">
                <a:moveTo>
                  <a:pt x="0" y="0"/>
                </a:moveTo>
                <a:lnTo>
                  <a:pt x="6015264" y="0"/>
                </a:lnTo>
                <a:lnTo>
                  <a:pt x="6015264" y="5730906"/>
                </a:lnTo>
                <a:lnTo>
                  <a:pt x="0" y="57309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lum bright="40000" contrast="4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8" name="Freeform 11">
            <a:extLst>
              <a:ext uri="{FF2B5EF4-FFF2-40B4-BE49-F238E27FC236}">
                <a16:creationId xmlns:a16="http://schemas.microsoft.com/office/drawing/2014/main" id="{8FF8B06E-6E65-44F3-98D4-1DEB2456FFEF}"/>
              </a:ext>
            </a:extLst>
          </p:cNvPr>
          <p:cNvSpPr/>
          <p:nvPr/>
        </p:nvSpPr>
        <p:spPr>
          <a:xfrm rot="249714">
            <a:off x="7384898" y="-2173095"/>
            <a:ext cx="6895210" cy="4568890"/>
          </a:xfrm>
          <a:custGeom>
            <a:avLst/>
            <a:gdLst/>
            <a:ahLst/>
            <a:cxnLst/>
            <a:rect l="l" t="t" r="r" b="b"/>
            <a:pathLst>
              <a:path w="9889586" h="7516085">
                <a:moveTo>
                  <a:pt x="0" y="0"/>
                </a:moveTo>
                <a:lnTo>
                  <a:pt x="9889586" y="0"/>
                </a:lnTo>
                <a:lnTo>
                  <a:pt x="9889586" y="7516085"/>
                </a:lnTo>
                <a:lnTo>
                  <a:pt x="0" y="751608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lum bright="40000" contrast="40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" name="Freeform 13">
            <a:extLst>
              <a:ext uri="{FF2B5EF4-FFF2-40B4-BE49-F238E27FC236}">
                <a16:creationId xmlns:a16="http://schemas.microsoft.com/office/drawing/2014/main" id="{CB1A9692-16F6-48E0-A5A4-23DDE6D6D102}"/>
              </a:ext>
            </a:extLst>
          </p:cNvPr>
          <p:cNvSpPr/>
          <p:nvPr/>
        </p:nvSpPr>
        <p:spPr>
          <a:xfrm rot="21324468">
            <a:off x="5879519" y="5122928"/>
            <a:ext cx="7020465" cy="2782657"/>
          </a:xfrm>
          <a:custGeom>
            <a:avLst/>
            <a:gdLst/>
            <a:ahLst/>
            <a:cxnLst/>
            <a:rect l="l" t="t" r="r" b="b"/>
            <a:pathLst>
              <a:path w="10069235" h="3991079">
                <a:moveTo>
                  <a:pt x="0" y="0"/>
                </a:moveTo>
                <a:lnTo>
                  <a:pt x="10069235" y="0"/>
                </a:lnTo>
                <a:lnTo>
                  <a:pt x="10069235" y="3991078"/>
                </a:lnTo>
                <a:lnTo>
                  <a:pt x="0" y="399107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zh-TW" altLang="en-US" dirty="0"/>
          </a:p>
        </p:txBody>
      </p:sp>
      <p:sp>
        <p:nvSpPr>
          <p:cNvPr id="11" name="Freeform 14">
            <a:extLst>
              <a:ext uri="{FF2B5EF4-FFF2-40B4-BE49-F238E27FC236}">
                <a16:creationId xmlns:a16="http://schemas.microsoft.com/office/drawing/2014/main" id="{39FBBA7A-B26E-487E-A00A-4D01296D5B81}"/>
              </a:ext>
            </a:extLst>
          </p:cNvPr>
          <p:cNvSpPr/>
          <p:nvPr/>
        </p:nvSpPr>
        <p:spPr>
          <a:xfrm rot="10229885">
            <a:off x="-1781805" y="-1391329"/>
            <a:ext cx="7020465" cy="2782657"/>
          </a:xfrm>
          <a:custGeom>
            <a:avLst/>
            <a:gdLst/>
            <a:ahLst/>
            <a:cxnLst/>
            <a:rect l="l" t="t" r="r" b="b"/>
            <a:pathLst>
              <a:path w="10069235" h="3991079">
                <a:moveTo>
                  <a:pt x="0" y="0"/>
                </a:moveTo>
                <a:lnTo>
                  <a:pt x="10069235" y="0"/>
                </a:lnTo>
                <a:lnTo>
                  <a:pt x="10069235" y="3991078"/>
                </a:lnTo>
                <a:lnTo>
                  <a:pt x="0" y="399107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859F70-F646-4218-B407-38080D9F5B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9922" y="2683910"/>
            <a:ext cx="5344135" cy="1395413"/>
          </a:xfrm>
        </p:spPr>
        <p:txBody>
          <a:bodyPr anchor="ctr">
            <a:normAutofit/>
          </a:bodyPr>
          <a:lstStyle/>
          <a:p>
            <a:r>
              <a:rPr lang="zh-TW" altLang="en-US" sz="6600" b="1" dirty="0">
                <a:solidFill>
                  <a:srgbClr val="152225"/>
                </a:solidFill>
              </a:rPr>
              <a:t>漫漫升學路</a:t>
            </a:r>
            <a:endParaRPr lang="en-US" sz="6600" b="1" dirty="0">
              <a:solidFill>
                <a:srgbClr val="152225"/>
              </a:solidFill>
            </a:endParaRP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CBBD1184-66A9-47C4-AD5C-5E9AF00CC555}"/>
              </a:ext>
            </a:extLst>
          </p:cNvPr>
          <p:cNvGrpSpPr/>
          <p:nvPr/>
        </p:nvGrpSpPr>
        <p:grpSpPr>
          <a:xfrm flipH="1">
            <a:off x="904413" y="1352075"/>
            <a:ext cx="3519540" cy="4383562"/>
            <a:chOff x="10890517" y="832389"/>
            <a:chExt cx="6880498" cy="8569610"/>
          </a:xfrm>
        </p:grpSpPr>
        <p:sp>
          <p:nvSpPr>
            <p:cNvPr id="4" name="Freeform 13">
              <a:extLst>
                <a:ext uri="{FF2B5EF4-FFF2-40B4-BE49-F238E27FC236}">
                  <a16:creationId xmlns:a16="http://schemas.microsoft.com/office/drawing/2014/main" id="{19BB5D60-AF39-4C4F-8781-9947475B4635}"/>
                </a:ext>
              </a:extLst>
            </p:cNvPr>
            <p:cNvSpPr/>
            <p:nvPr/>
          </p:nvSpPr>
          <p:spPr>
            <a:xfrm flipH="1">
              <a:off x="10890517" y="832389"/>
              <a:ext cx="5266082" cy="5304662"/>
            </a:xfrm>
            <a:custGeom>
              <a:avLst/>
              <a:gdLst/>
              <a:ahLst/>
              <a:cxnLst/>
              <a:rect l="l" t="t" r="r" b="b"/>
              <a:pathLst>
                <a:path w="5266082" h="5304662">
                  <a:moveTo>
                    <a:pt x="5266082" y="0"/>
                  </a:moveTo>
                  <a:lnTo>
                    <a:pt x="0" y="0"/>
                  </a:lnTo>
                  <a:lnTo>
                    <a:pt x="0" y="5304661"/>
                  </a:lnTo>
                  <a:lnTo>
                    <a:pt x="5266082" y="5304661"/>
                  </a:lnTo>
                  <a:lnTo>
                    <a:pt x="5266082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20">
              <a:extLst>
                <a:ext uri="{FF2B5EF4-FFF2-40B4-BE49-F238E27FC236}">
                  <a16:creationId xmlns:a16="http://schemas.microsoft.com/office/drawing/2014/main" id="{4E5FF33E-5481-4E12-A4D8-BBF6A8FD98CD}"/>
                </a:ext>
              </a:extLst>
            </p:cNvPr>
            <p:cNvSpPr/>
            <p:nvPr/>
          </p:nvSpPr>
          <p:spPr>
            <a:xfrm>
              <a:off x="11211189" y="5287199"/>
              <a:ext cx="6559826" cy="4114800"/>
            </a:xfrm>
            <a:custGeom>
              <a:avLst/>
              <a:gdLst/>
              <a:ahLst/>
              <a:cxnLst/>
              <a:rect l="l" t="t" r="r" b="b"/>
              <a:pathLst>
                <a:path w="6559826" h="4114800">
                  <a:moveTo>
                    <a:pt x="0" y="0"/>
                  </a:moveTo>
                  <a:lnTo>
                    <a:pt x="6559826" y="0"/>
                  </a:lnTo>
                  <a:lnTo>
                    <a:pt x="655982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7" name="TextBox 6">
            <a:extLst>
              <a:ext uri="{FF2B5EF4-FFF2-40B4-BE49-F238E27FC236}">
                <a16:creationId xmlns:a16="http://schemas.microsoft.com/office/drawing/2014/main" id="{1B3BC976-66BE-4B30-839E-78B52010C334}"/>
              </a:ext>
            </a:extLst>
          </p:cNvPr>
          <p:cNvSpPr txBox="1"/>
          <p:nvPr/>
        </p:nvSpPr>
        <p:spPr>
          <a:xfrm>
            <a:off x="4491222" y="3760394"/>
            <a:ext cx="4881533" cy="637857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marL="0" lvl="0" indent="0" algn="ctr">
              <a:lnSpc>
                <a:spcPts val="4159"/>
              </a:lnSpc>
              <a:spcBef>
                <a:spcPct val="0"/>
              </a:spcBef>
            </a:pPr>
            <a:r>
              <a:rPr lang="zh-TW" altLang="en-US" sz="2000" b="1" spc="168" dirty="0">
                <a:solidFill>
                  <a:srgbClr val="152225"/>
                </a:solidFill>
                <a:latin typeface="+mn-ea"/>
                <a:cs typeface="Lora Italics"/>
                <a:sym typeface="Lora Italics"/>
              </a:rPr>
              <a:t>主講人：臺科大 謝佑明 副教務長</a:t>
            </a:r>
            <a:endParaRPr lang="en-US" sz="2000" b="1" spc="168" dirty="0">
              <a:solidFill>
                <a:srgbClr val="152225"/>
              </a:solidFill>
              <a:latin typeface="+mn-ea"/>
              <a:cs typeface="Lora Italics"/>
              <a:sym typeface="Lora Italics"/>
            </a:endParaRPr>
          </a:p>
        </p:txBody>
      </p:sp>
    </p:spTree>
    <p:extLst>
      <p:ext uri="{BB962C8B-B14F-4D97-AF65-F5344CB8AC3E}">
        <p14:creationId xmlns:p14="http://schemas.microsoft.com/office/powerpoint/2010/main" val="73125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29">
            <a:extLst>
              <a:ext uri="{FF2B5EF4-FFF2-40B4-BE49-F238E27FC236}">
                <a16:creationId xmlns:a16="http://schemas.microsoft.com/office/drawing/2014/main" id="{33EBC95E-1E08-4C85-A563-9AD6276D29F8}"/>
              </a:ext>
            </a:extLst>
          </p:cNvPr>
          <p:cNvSpPr/>
          <p:nvPr/>
        </p:nvSpPr>
        <p:spPr>
          <a:xfrm>
            <a:off x="-1061818" y="5476202"/>
            <a:ext cx="2866585" cy="2332707"/>
          </a:xfrm>
          <a:custGeom>
            <a:avLst/>
            <a:gdLst/>
            <a:ahLst/>
            <a:cxnLst/>
            <a:rect l="l" t="t" r="r" b="b"/>
            <a:pathLst>
              <a:path w="6089699" h="4955543">
                <a:moveTo>
                  <a:pt x="0" y="0"/>
                </a:moveTo>
                <a:lnTo>
                  <a:pt x="6089699" y="0"/>
                </a:lnTo>
                <a:lnTo>
                  <a:pt x="6089699" y="4955544"/>
                </a:lnTo>
                <a:lnTo>
                  <a:pt x="0" y="49555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8" name="Freeform 26">
            <a:extLst>
              <a:ext uri="{FF2B5EF4-FFF2-40B4-BE49-F238E27FC236}">
                <a16:creationId xmlns:a16="http://schemas.microsoft.com/office/drawing/2014/main" id="{418A02EB-370A-4665-919C-9E690B90D73B}"/>
              </a:ext>
            </a:extLst>
          </p:cNvPr>
          <p:cNvSpPr/>
          <p:nvPr/>
        </p:nvSpPr>
        <p:spPr>
          <a:xfrm rot="-1110034">
            <a:off x="9519188" y="5968020"/>
            <a:ext cx="3669224" cy="3495770"/>
          </a:xfrm>
          <a:custGeom>
            <a:avLst/>
            <a:gdLst/>
            <a:ahLst/>
            <a:cxnLst/>
            <a:rect l="l" t="t" r="r" b="b"/>
            <a:pathLst>
              <a:path w="6015263" h="5730905">
                <a:moveTo>
                  <a:pt x="0" y="0"/>
                </a:moveTo>
                <a:lnTo>
                  <a:pt x="6015263" y="0"/>
                </a:lnTo>
                <a:lnTo>
                  <a:pt x="6015263" y="5730906"/>
                </a:lnTo>
                <a:lnTo>
                  <a:pt x="0" y="57309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F8BD9F5-F1B5-45CD-BAFB-D544E6B1C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技術型高中的優勢</a:t>
            </a:r>
            <a:endParaRPr lang="en-US" b="1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B2214B1-A8F3-4F51-94A8-27FA2A4F2E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4" y="1788886"/>
            <a:ext cx="5615573" cy="4997267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300"/>
              </a:spcBef>
            </a:pPr>
            <a:r>
              <a:rPr lang="zh-TW" altLang="en-US" sz="2000" dirty="0"/>
              <a:t>與國中不同的學習樣態</a:t>
            </a:r>
            <a:endParaRPr lang="en-US" altLang="zh-TW" sz="2000" dirty="0"/>
          </a:p>
          <a:p>
            <a:pPr>
              <a:lnSpc>
                <a:spcPct val="110000"/>
              </a:lnSpc>
              <a:spcBef>
                <a:spcPts val="300"/>
              </a:spcBef>
            </a:pPr>
            <a:r>
              <a:rPr lang="zh-TW" altLang="en-US" sz="2000" dirty="0"/>
              <a:t>部訂必修中有接近一半專業與實習科目 </a:t>
            </a:r>
            <a:br>
              <a:rPr lang="en-US" altLang="zh-TW" sz="2000" dirty="0"/>
            </a:br>
            <a:r>
              <a:rPr lang="en-US" altLang="zh-TW" sz="2000" dirty="0">
                <a:sym typeface="Wingdings" panose="05000000000000000000" pitchFamily="2" charset="2"/>
              </a:rPr>
              <a:t> </a:t>
            </a:r>
            <a:r>
              <a:rPr lang="zh-TW" altLang="en-US" sz="2000" dirty="0">
                <a:sym typeface="Wingdings" panose="05000000000000000000" pitchFamily="2" charset="2"/>
              </a:rPr>
              <a:t>動手作的能力 </a:t>
            </a:r>
            <a:r>
              <a:rPr lang="en-US" altLang="zh-TW" sz="2000" dirty="0">
                <a:sym typeface="Wingdings" panose="05000000000000000000" pitchFamily="2" charset="2"/>
              </a:rPr>
              <a:t>/ </a:t>
            </a:r>
            <a:r>
              <a:rPr lang="zh-TW" altLang="en-US" sz="2000" dirty="0">
                <a:sym typeface="Wingdings" panose="05000000000000000000" pitchFamily="2" charset="2"/>
              </a:rPr>
              <a:t>無法被</a:t>
            </a:r>
            <a:r>
              <a:rPr lang="en-US" altLang="zh-TW" sz="2000" dirty="0">
                <a:sym typeface="Wingdings" panose="05000000000000000000" pitchFamily="2" charset="2"/>
              </a:rPr>
              <a:t>AI</a:t>
            </a:r>
            <a:r>
              <a:rPr lang="zh-TW" altLang="en-US" sz="2000" dirty="0">
                <a:sym typeface="Wingdings" panose="05000000000000000000" pitchFamily="2" charset="2"/>
              </a:rPr>
              <a:t>取代的能力</a:t>
            </a:r>
            <a:endParaRPr lang="en-US" altLang="zh-TW" sz="2000" dirty="0">
              <a:sym typeface="Wingdings" panose="05000000000000000000" pitchFamily="2" charset="2"/>
            </a:endParaRPr>
          </a:p>
          <a:p>
            <a:pPr>
              <a:lnSpc>
                <a:spcPct val="110000"/>
              </a:lnSpc>
              <a:spcBef>
                <a:spcPts val="300"/>
              </a:spcBef>
            </a:pPr>
            <a:r>
              <a:rPr lang="zh-TW" altLang="en-US" sz="2000" dirty="0">
                <a:sym typeface="Wingdings" panose="05000000000000000000" pitchFamily="2" charset="2"/>
              </a:rPr>
              <a:t>看得到、摸得到的學習成果</a:t>
            </a:r>
            <a:endParaRPr lang="en-US" altLang="zh-TW" sz="2000" dirty="0">
              <a:sym typeface="Wingdings" panose="05000000000000000000" pitchFamily="2" charset="2"/>
            </a:endParaRPr>
          </a:p>
          <a:p>
            <a:pPr>
              <a:lnSpc>
                <a:spcPct val="110000"/>
              </a:lnSpc>
              <a:spcBef>
                <a:spcPts val="300"/>
              </a:spcBef>
            </a:pPr>
            <a:r>
              <a:rPr lang="zh-TW" altLang="en-US" sz="2000" dirty="0"/>
              <a:t>與就業連結</a:t>
            </a:r>
            <a:endParaRPr lang="en-US" altLang="zh-TW" sz="2000" dirty="0"/>
          </a:p>
          <a:p>
            <a:pPr>
              <a:lnSpc>
                <a:spcPct val="110000"/>
              </a:lnSpc>
              <a:spcBef>
                <a:spcPts val="300"/>
              </a:spcBef>
            </a:pPr>
            <a:r>
              <a:rPr lang="zh-TW" altLang="en-US" sz="2000" dirty="0"/>
              <a:t>證照檢定、技能競賽皆能提升孩子的學習動機</a:t>
            </a:r>
            <a:endParaRPr lang="en-US" altLang="zh-TW" sz="2000" dirty="0"/>
          </a:p>
          <a:p>
            <a:pPr>
              <a:lnSpc>
                <a:spcPct val="110000"/>
              </a:lnSpc>
              <a:spcBef>
                <a:spcPts val="300"/>
              </a:spcBef>
            </a:pPr>
            <a:r>
              <a:rPr lang="zh-TW" altLang="en-US" sz="2000" b="1" dirty="0">
                <a:solidFill>
                  <a:srgbClr val="FF0000"/>
                </a:solidFill>
                <a:sym typeface="Wingdings" panose="05000000000000000000" pitchFamily="2" charset="2"/>
              </a:rPr>
              <a:t>跨領域</a:t>
            </a:r>
            <a:r>
              <a:rPr lang="zh-TW" altLang="en-US" sz="2000" dirty="0">
                <a:sym typeface="Wingdings" panose="05000000000000000000" pitchFamily="2" charset="2"/>
              </a:rPr>
              <a:t>的第一步</a:t>
            </a:r>
            <a:endParaRPr lang="en-US" altLang="zh-TW" sz="2000" dirty="0">
              <a:sym typeface="Wingdings" panose="05000000000000000000" pitchFamily="2" charset="2"/>
            </a:endParaRPr>
          </a:p>
          <a:p>
            <a:pPr>
              <a:lnSpc>
                <a:spcPct val="110000"/>
              </a:lnSpc>
              <a:spcBef>
                <a:spcPts val="300"/>
              </a:spcBef>
            </a:pPr>
            <a:r>
              <a:rPr lang="zh-TW" altLang="en-US" sz="2000" dirty="0"/>
              <a:t>多元升學管道：</a:t>
            </a:r>
            <a:endParaRPr lang="en-US" altLang="zh-TW" sz="2000" dirty="0"/>
          </a:p>
          <a:p>
            <a:pPr lvl="1">
              <a:lnSpc>
                <a:spcPct val="110000"/>
              </a:lnSpc>
              <a:spcBef>
                <a:spcPts val="300"/>
              </a:spcBef>
            </a:pPr>
            <a:r>
              <a:rPr lang="zh-TW" altLang="en-US" sz="1800" dirty="0">
                <a:solidFill>
                  <a:srgbClr val="0070C0"/>
                </a:solidFill>
              </a:rPr>
              <a:t>特殊選才</a:t>
            </a:r>
            <a:endParaRPr lang="en-US" altLang="zh-TW" sz="1800" dirty="0">
              <a:solidFill>
                <a:srgbClr val="0070C0"/>
              </a:solidFill>
            </a:endParaRPr>
          </a:p>
          <a:p>
            <a:pPr lvl="1">
              <a:lnSpc>
                <a:spcPct val="110000"/>
              </a:lnSpc>
              <a:spcBef>
                <a:spcPts val="300"/>
              </a:spcBef>
            </a:pPr>
            <a:r>
              <a:rPr lang="zh-TW" altLang="en-US" sz="1800" dirty="0">
                <a:solidFill>
                  <a:srgbClr val="0070C0"/>
                </a:solidFill>
              </a:rPr>
              <a:t>科技繁星</a:t>
            </a:r>
            <a:r>
              <a:rPr lang="zh-TW" altLang="en-US" sz="1800" dirty="0"/>
              <a:t>、甄選入學</a:t>
            </a:r>
            <a:r>
              <a:rPr lang="en-US" altLang="zh-TW" sz="1800" baseline="30000" dirty="0"/>
              <a:t>*</a:t>
            </a:r>
            <a:r>
              <a:rPr lang="zh-TW" altLang="en-US" sz="1800" dirty="0"/>
              <a:t>、聯合登記分發</a:t>
            </a:r>
            <a:r>
              <a:rPr lang="en-US" altLang="zh-TW" sz="1800" baseline="30000" dirty="0"/>
              <a:t>*</a:t>
            </a:r>
          </a:p>
          <a:p>
            <a:pPr lvl="1">
              <a:lnSpc>
                <a:spcPct val="110000"/>
              </a:lnSpc>
              <a:spcBef>
                <a:spcPts val="300"/>
              </a:spcBef>
            </a:pPr>
            <a:r>
              <a:rPr lang="zh-TW" altLang="en-US" sz="1800" dirty="0">
                <a:solidFill>
                  <a:srgbClr val="0070C0"/>
                </a:solidFill>
              </a:rPr>
              <a:t>技優甄審、技優保送、新五專模式</a:t>
            </a:r>
            <a:endParaRPr lang="en-US" sz="1800" dirty="0">
              <a:solidFill>
                <a:srgbClr val="0070C0"/>
              </a:solidFill>
            </a:endParaRPr>
          </a:p>
        </p:txBody>
      </p:sp>
      <p:pic>
        <p:nvPicPr>
          <p:cNvPr id="6146" name="Picture 2" descr="exam illustration with an elephant, monkey, fish and dog">
            <a:extLst>
              <a:ext uri="{FF2B5EF4-FFF2-40B4-BE49-F238E27FC236}">
                <a16:creationId xmlns:a16="http://schemas.microsoft.com/office/drawing/2014/main" id="{D0147D69-1BAA-4C70-9EEA-2201393BF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6679" y="1799603"/>
            <a:ext cx="5447500" cy="3790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BE439A8-3711-43B0-AA33-0640E5F058C2}"/>
              </a:ext>
            </a:extLst>
          </p:cNvPr>
          <p:cNvSpPr txBox="1"/>
          <p:nvPr/>
        </p:nvSpPr>
        <p:spPr>
          <a:xfrm>
            <a:off x="3172625" y="6642556"/>
            <a:ext cx="9019375" cy="215444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>
            <a:defPPr>
              <a:defRPr lang="en-US"/>
            </a:defPPr>
            <a:lvl1pPr algn="ctr">
              <a:defRPr sz="14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chemeClr val="accent3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https://www.virgin.com/branson-family/richard-branson-blog/everybody-is-a-genius-in-their-own-wonderful-way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9" name="Freeform 27">
            <a:extLst>
              <a:ext uri="{FF2B5EF4-FFF2-40B4-BE49-F238E27FC236}">
                <a16:creationId xmlns:a16="http://schemas.microsoft.com/office/drawing/2014/main" id="{87A22A7E-780D-43DB-B1AB-9374FC31B168}"/>
              </a:ext>
            </a:extLst>
          </p:cNvPr>
          <p:cNvSpPr/>
          <p:nvPr/>
        </p:nvSpPr>
        <p:spPr>
          <a:xfrm rot="-9510739">
            <a:off x="-2680087" y="-1429040"/>
            <a:ext cx="3669224" cy="3495770"/>
          </a:xfrm>
          <a:custGeom>
            <a:avLst/>
            <a:gdLst/>
            <a:ahLst/>
            <a:cxnLst/>
            <a:rect l="l" t="t" r="r" b="b"/>
            <a:pathLst>
              <a:path w="6015263" h="5730905">
                <a:moveTo>
                  <a:pt x="0" y="0"/>
                </a:moveTo>
                <a:lnTo>
                  <a:pt x="6015263" y="0"/>
                </a:lnTo>
                <a:lnTo>
                  <a:pt x="6015263" y="5730905"/>
                </a:lnTo>
                <a:lnTo>
                  <a:pt x="0" y="57309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3" name="Freeform 28">
            <a:extLst>
              <a:ext uri="{FF2B5EF4-FFF2-40B4-BE49-F238E27FC236}">
                <a16:creationId xmlns:a16="http://schemas.microsoft.com/office/drawing/2014/main" id="{9E39D0F1-71AC-497B-BA78-964A07C17523}"/>
              </a:ext>
            </a:extLst>
          </p:cNvPr>
          <p:cNvSpPr/>
          <p:nvPr/>
        </p:nvSpPr>
        <p:spPr>
          <a:xfrm rot="-10578968">
            <a:off x="6697900" y="-1307206"/>
            <a:ext cx="6668564" cy="2643176"/>
          </a:xfrm>
          <a:custGeom>
            <a:avLst/>
            <a:gdLst/>
            <a:ahLst/>
            <a:cxnLst/>
            <a:rect l="l" t="t" r="r" b="b"/>
            <a:pathLst>
              <a:path w="8153985" h="3231943">
                <a:moveTo>
                  <a:pt x="0" y="0"/>
                </a:moveTo>
                <a:lnTo>
                  <a:pt x="8153984" y="0"/>
                </a:lnTo>
                <a:lnTo>
                  <a:pt x="8153984" y="3231943"/>
                </a:lnTo>
                <a:lnTo>
                  <a:pt x="0" y="323194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</p:spTree>
    <p:extLst>
      <p:ext uri="{BB962C8B-B14F-4D97-AF65-F5344CB8AC3E}">
        <p14:creationId xmlns:p14="http://schemas.microsoft.com/office/powerpoint/2010/main" val="2450489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F8BD9F5-F1B5-45CD-BAFB-D544E6B1C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臺北市高級中學生均經費</a:t>
            </a:r>
            <a:r>
              <a:rPr lang="en-US" altLang="zh-TW" sz="2000" b="1" dirty="0">
                <a:solidFill>
                  <a:srgbClr val="FF0000"/>
                </a:solidFill>
              </a:rPr>
              <a:t>(AI </a:t>
            </a:r>
            <a:r>
              <a:rPr lang="zh-TW" altLang="en-US" sz="2000" b="1" dirty="0">
                <a:solidFill>
                  <a:srgbClr val="FF0000"/>
                </a:solidFill>
              </a:rPr>
              <a:t>整理，未經人類查證</a:t>
            </a:r>
            <a:r>
              <a:rPr lang="en-US" altLang="zh-TW" sz="2000" b="1" dirty="0">
                <a:solidFill>
                  <a:srgbClr val="FF0000"/>
                </a:solidFill>
              </a:rPr>
              <a:t>)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9" name="Freeform 27">
            <a:extLst>
              <a:ext uri="{FF2B5EF4-FFF2-40B4-BE49-F238E27FC236}">
                <a16:creationId xmlns:a16="http://schemas.microsoft.com/office/drawing/2014/main" id="{87A22A7E-780D-43DB-B1AB-9374FC31B168}"/>
              </a:ext>
            </a:extLst>
          </p:cNvPr>
          <p:cNvSpPr/>
          <p:nvPr/>
        </p:nvSpPr>
        <p:spPr>
          <a:xfrm rot="-9510739">
            <a:off x="-2680087" y="-1429040"/>
            <a:ext cx="3669224" cy="3495770"/>
          </a:xfrm>
          <a:custGeom>
            <a:avLst/>
            <a:gdLst/>
            <a:ahLst/>
            <a:cxnLst/>
            <a:rect l="l" t="t" r="r" b="b"/>
            <a:pathLst>
              <a:path w="6015263" h="5730905">
                <a:moveTo>
                  <a:pt x="0" y="0"/>
                </a:moveTo>
                <a:lnTo>
                  <a:pt x="6015263" y="0"/>
                </a:lnTo>
                <a:lnTo>
                  <a:pt x="6015263" y="5730905"/>
                </a:lnTo>
                <a:lnTo>
                  <a:pt x="0" y="57309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3" name="Freeform 28">
            <a:extLst>
              <a:ext uri="{FF2B5EF4-FFF2-40B4-BE49-F238E27FC236}">
                <a16:creationId xmlns:a16="http://schemas.microsoft.com/office/drawing/2014/main" id="{9E39D0F1-71AC-497B-BA78-964A07C17523}"/>
              </a:ext>
            </a:extLst>
          </p:cNvPr>
          <p:cNvSpPr/>
          <p:nvPr/>
        </p:nvSpPr>
        <p:spPr>
          <a:xfrm rot="-10578968">
            <a:off x="6697900" y="-1307206"/>
            <a:ext cx="6668564" cy="2643176"/>
          </a:xfrm>
          <a:custGeom>
            <a:avLst/>
            <a:gdLst/>
            <a:ahLst/>
            <a:cxnLst/>
            <a:rect l="l" t="t" r="r" b="b"/>
            <a:pathLst>
              <a:path w="8153985" h="3231943">
                <a:moveTo>
                  <a:pt x="0" y="0"/>
                </a:moveTo>
                <a:lnTo>
                  <a:pt x="8153984" y="0"/>
                </a:lnTo>
                <a:lnTo>
                  <a:pt x="8153984" y="3231943"/>
                </a:lnTo>
                <a:lnTo>
                  <a:pt x="0" y="323194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CF44569E-F10E-85F6-3069-95747F32EDE8}"/>
              </a:ext>
            </a:extLst>
          </p:cNvPr>
          <p:cNvGraphicFramePr>
            <a:graphicFrameLocks noGrp="1"/>
          </p:cNvGraphicFramePr>
          <p:nvPr/>
        </p:nvGraphicFramePr>
        <p:xfrm>
          <a:off x="1024973" y="1345331"/>
          <a:ext cx="9288613" cy="55126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2" name="Freeform 29">
            <a:extLst>
              <a:ext uri="{FF2B5EF4-FFF2-40B4-BE49-F238E27FC236}">
                <a16:creationId xmlns:a16="http://schemas.microsoft.com/office/drawing/2014/main" id="{33EBC95E-1E08-4C85-A563-9AD6276D29F8}"/>
              </a:ext>
            </a:extLst>
          </p:cNvPr>
          <p:cNvSpPr/>
          <p:nvPr/>
        </p:nvSpPr>
        <p:spPr>
          <a:xfrm>
            <a:off x="-1061818" y="5476202"/>
            <a:ext cx="2866585" cy="2332707"/>
          </a:xfrm>
          <a:custGeom>
            <a:avLst/>
            <a:gdLst/>
            <a:ahLst/>
            <a:cxnLst/>
            <a:rect l="l" t="t" r="r" b="b"/>
            <a:pathLst>
              <a:path w="6089699" h="4955543">
                <a:moveTo>
                  <a:pt x="0" y="0"/>
                </a:moveTo>
                <a:lnTo>
                  <a:pt x="6089699" y="0"/>
                </a:lnTo>
                <a:lnTo>
                  <a:pt x="6089699" y="4955544"/>
                </a:lnTo>
                <a:lnTo>
                  <a:pt x="0" y="495554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8" name="Freeform 26">
            <a:extLst>
              <a:ext uri="{FF2B5EF4-FFF2-40B4-BE49-F238E27FC236}">
                <a16:creationId xmlns:a16="http://schemas.microsoft.com/office/drawing/2014/main" id="{418A02EB-370A-4665-919C-9E690B90D73B}"/>
              </a:ext>
            </a:extLst>
          </p:cNvPr>
          <p:cNvSpPr/>
          <p:nvPr/>
        </p:nvSpPr>
        <p:spPr>
          <a:xfrm rot="-1110034">
            <a:off x="9519188" y="5968020"/>
            <a:ext cx="3669224" cy="3495770"/>
          </a:xfrm>
          <a:custGeom>
            <a:avLst/>
            <a:gdLst/>
            <a:ahLst/>
            <a:cxnLst/>
            <a:rect l="l" t="t" r="r" b="b"/>
            <a:pathLst>
              <a:path w="6015263" h="5730905">
                <a:moveTo>
                  <a:pt x="0" y="0"/>
                </a:moveTo>
                <a:lnTo>
                  <a:pt x="6015263" y="0"/>
                </a:lnTo>
                <a:lnTo>
                  <a:pt x="6015263" y="5730906"/>
                </a:lnTo>
                <a:lnTo>
                  <a:pt x="0" y="57309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</p:spTree>
    <p:extLst>
      <p:ext uri="{BB962C8B-B14F-4D97-AF65-F5344CB8AC3E}">
        <p14:creationId xmlns:p14="http://schemas.microsoft.com/office/powerpoint/2010/main" val="2329964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28">
            <a:extLst>
              <a:ext uri="{FF2B5EF4-FFF2-40B4-BE49-F238E27FC236}">
                <a16:creationId xmlns:a16="http://schemas.microsoft.com/office/drawing/2014/main" id="{9E39D0F1-71AC-497B-BA78-964A07C17523}"/>
              </a:ext>
            </a:extLst>
          </p:cNvPr>
          <p:cNvSpPr/>
          <p:nvPr/>
        </p:nvSpPr>
        <p:spPr>
          <a:xfrm rot="-10578968">
            <a:off x="6697900" y="-1307206"/>
            <a:ext cx="6668564" cy="2643176"/>
          </a:xfrm>
          <a:custGeom>
            <a:avLst/>
            <a:gdLst/>
            <a:ahLst/>
            <a:cxnLst/>
            <a:rect l="l" t="t" r="r" b="b"/>
            <a:pathLst>
              <a:path w="8153985" h="3231943">
                <a:moveTo>
                  <a:pt x="0" y="0"/>
                </a:moveTo>
                <a:lnTo>
                  <a:pt x="8153984" y="0"/>
                </a:lnTo>
                <a:lnTo>
                  <a:pt x="8153984" y="3231943"/>
                </a:lnTo>
                <a:lnTo>
                  <a:pt x="0" y="32319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2" name="Freeform 29">
            <a:extLst>
              <a:ext uri="{FF2B5EF4-FFF2-40B4-BE49-F238E27FC236}">
                <a16:creationId xmlns:a16="http://schemas.microsoft.com/office/drawing/2014/main" id="{33EBC95E-1E08-4C85-A563-9AD6276D29F8}"/>
              </a:ext>
            </a:extLst>
          </p:cNvPr>
          <p:cNvSpPr/>
          <p:nvPr/>
        </p:nvSpPr>
        <p:spPr>
          <a:xfrm>
            <a:off x="-1061818" y="5476202"/>
            <a:ext cx="2866585" cy="2332707"/>
          </a:xfrm>
          <a:custGeom>
            <a:avLst/>
            <a:gdLst/>
            <a:ahLst/>
            <a:cxnLst/>
            <a:rect l="l" t="t" r="r" b="b"/>
            <a:pathLst>
              <a:path w="6089699" h="4955543">
                <a:moveTo>
                  <a:pt x="0" y="0"/>
                </a:moveTo>
                <a:lnTo>
                  <a:pt x="6089699" y="0"/>
                </a:lnTo>
                <a:lnTo>
                  <a:pt x="6089699" y="4955544"/>
                </a:lnTo>
                <a:lnTo>
                  <a:pt x="0" y="495554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8" name="Freeform 26">
            <a:extLst>
              <a:ext uri="{FF2B5EF4-FFF2-40B4-BE49-F238E27FC236}">
                <a16:creationId xmlns:a16="http://schemas.microsoft.com/office/drawing/2014/main" id="{418A02EB-370A-4665-919C-9E690B90D73B}"/>
              </a:ext>
            </a:extLst>
          </p:cNvPr>
          <p:cNvSpPr/>
          <p:nvPr/>
        </p:nvSpPr>
        <p:spPr>
          <a:xfrm rot="-1110034">
            <a:off x="9519188" y="5968020"/>
            <a:ext cx="3669224" cy="3495770"/>
          </a:xfrm>
          <a:custGeom>
            <a:avLst/>
            <a:gdLst/>
            <a:ahLst/>
            <a:cxnLst/>
            <a:rect l="l" t="t" r="r" b="b"/>
            <a:pathLst>
              <a:path w="6015263" h="5730905">
                <a:moveTo>
                  <a:pt x="0" y="0"/>
                </a:moveTo>
                <a:lnTo>
                  <a:pt x="6015263" y="0"/>
                </a:lnTo>
                <a:lnTo>
                  <a:pt x="6015263" y="5730906"/>
                </a:lnTo>
                <a:lnTo>
                  <a:pt x="0" y="573090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F8BD9F5-F1B5-45CD-BAFB-D544E6B1C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2025 </a:t>
            </a:r>
            <a:r>
              <a:rPr lang="zh-TW" altLang="en-US" dirty="0"/>
              <a:t>亞洲技能競賽 </a:t>
            </a:r>
            <a:r>
              <a:rPr lang="en-US" altLang="zh-TW" dirty="0"/>
              <a:t>– 30 </a:t>
            </a:r>
            <a:r>
              <a:rPr lang="zh-TW" altLang="en-US" dirty="0"/>
              <a:t>個國家參與</a:t>
            </a:r>
            <a:endParaRPr lang="en-US" b="1" dirty="0"/>
          </a:p>
        </p:txBody>
      </p:sp>
      <p:sp>
        <p:nvSpPr>
          <p:cNvPr id="9" name="Freeform 27">
            <a:extLst>
              <a:ext uri="{FF2B5EF4-FFF2-40B4-BE49-F238E27FC236}">
                <a16:creationId xmlns:a16="http://schemas.microsoft.com/office/drawing/2014/main" id="{87A22A7E-780D-43DB-B1AB-9374FC31B168}"/>
              </a:ext>
            </a:extLst>
          </p:cNvPr>
          <p:cNvSpPr/>
          <p:nvPr/>
        </p:nvSpPr>
        <p:spPr>
          <a:xfrm rot="-9510739">
            <a:off x="-2680087" y="-1429040"/>
            <a:ext cx="3669224" cy="3495770"/>
          </a:xfrm>
          <a:custGeom>
            <a:avLst/>
            <a:gdLst/>
            <a:ahLst/>
            <a:cxnLst/>
            <a:rect l="l" t="t" r="r" b="b"/>
            <a:pathLst>
              <a:path w="6015263" h="5730905">
                <a:moveTo>
                  <a:pt x="0" y="0"/>
                </a:moveTo>
                <a:lnTo>
                  <a:pt x="6015263" y="0"/>
                </a:lnTo>
                <a:lnTo>
                  <a:pt x="6015263" y="5730905"/>
                </a:lnTo>
                <a:lnTo>
                  <a:pt x="0" y="573090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pic>
        <p:nvPicPr>
          <p:cNvPr id="1026" name="Picture 2" descr="臺灣主辦2025第三屆亞洲技能競賽圓滿落幕　臺灣隊再次奪下總冠軍 完成二連霸 展示圖">
            <a:extLst>
              <a:ext uri="{FF2B5EF4-FFF2-40B4-BE49-F238E27FC236}">
                <a16:creationId xmlns:a16="http://schemas.microsoft.com/office/drawing/2014/main" id="{7BFB6C74-58E8-23CE-4F8D-1232C80E6E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25625"/>
            <a:ext cx="7808089" cy="439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A870227-1833-1F5B-C705-11C01DC64943}"/>
              </a:ext>
            </a:extLst>
          </p:cNvPr>
          <p:cNvSpPr txBox="1"/>
          <p:nvPr/>
        </p:nvSpPr>
        <p:spPr>
          <a:xfrm>
            <a:off x="9136284" y="1859340"/>
            <a:ext cx="305571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zh-TW" altLang="en-US" sz="2800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青年組</a:t>
            </a:r>
            <a:endParaRPr lang="en-US" altLang="zh-TW" sz="2800" b="0" i="0" dirty="0">
              <a:solidFill>
                <a:srgbClr val="222222"/>
              </a:solidFill>
              <a:effectLst/>
              <a:latin typeface="Lato" panose="020F0502020204030203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altLang="zh-TW" sz="2800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17</a:t>
            </a:r>
            <a:r>
              <a:rPr lang="zh-TW" altLang="en-US" sz="2800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面金牌</a:t>
            </a:r>
            <a:endParaRPr lang="en-US" altLang="zh-TW" sz="2800" b="0" i="0" dirty="0">
              <a:solidFill>
                <a:srgbClr val="222222"/>
              </a:solidFill>
              <a:effectLst/>
              <a:latin typeface="Lato" panose="020F0502020204030203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altLang="zh-TW" sz="2800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9</a:t>
            </a:r>
            <a:r>
              <a:rPr lang="zh-TW" altLang="en-US" sz="2800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面銀牌</a:t>
            </a:r>
            <a:endParaRPr lang="en-US" altLang="zh-TW" sz="2800" b="0" i="0" dirty="0">
              <a:solidFill>
                <a:srgbClr val="222222"/>
              </a:solidFill>
              <a:effectLst/>
              <a:latin typeface="Lato" panose="020F0502020204030203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altLang="zh-TW" sz="2800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5</a:t>
            </a:r>
            <a:r>
              <a:rPr lang="zh-TW" altLang="en-US" sz="2800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面銅牌</a:t>
            </a:r>
            <a:endParaRPr lang="en-US" altLang="zh-TW" sz="2800" b="0" i="0" dirty="0">
              <a:solidFill>
                <a:srgbClr val="222222"/>
              </a:solidFill>
              <a:effectLst/>
              <a:latin typeface="Lato" panose="020F0502020204030203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altLang="zh-TW" sz="2800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2</a:t>
            </a:r>
            <a:r>
              <a:rPr lang="zh-TW" altLang="en-US" sz="2800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面優勝</a:t>
            </a:r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D4E48A-CEBA-D93C-7C94-0FA999E89308}"/>
              </a:ext>
            </a:extLst>
          </p:cNvPr>
          <p:cNvSpPr txBox="1"/>
          <p:nvPr/>
        </p:nvSpPr>
        <p:spPr>
          <a:xfrm>
            <a:off x="9136285" y="4565562"/>
            <a:ext cx="305571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800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青少年組</a:t>
            </a:r>
            <a:endParaRPr lang="en-US" altLang="zh-TW" sz="2800" b="0" i="0" dirty="0">
              <a:solidFill>
                <a:srgbClr val="222222"/>
              </a:solidFill>
              <a:effectLst/>
              <a:latin typeface="Lato" panose="020F0502020204030203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TW" sz="2800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5</a:t>
            </a:r>
            <a:r>
              <a:rPr lang="zh-TW" altLang="en-US" sz="2800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面金牌</a:t>
            </a:r>
            <a:endParaRPr lang="en-US" sz="2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B789513-4BEF-D859-A911-146404AAAEB7}"/>
              </a:ext>
            </a:extLst>
          </p:cNvPr>
          <p:cNvSpPr txBox="1"/>
          <p:nvPr/>
        </p:nvSpPr>
        <p:spPr>
          <a:xfrm>
            <a:off x="7190773" y="6488668"/>
            <a:ext cx="6094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9"/>
              </a:rPr>
              <a:t>https://www.mol.gov.tw/1607/1632/1633/86767/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8975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EF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19">
            <a:extLst>
              <a:ext uri="{FF2B5EF4-FFF2-40B4-BE49-F238E27FC236}">
                <a16:creationId xmlns:a16="http://schemas.microsoft.com/office/drawing/2014/main" id="{1EBC6B5F-2212-4E93-9C20-6E61B2AFF44C}"/>
              </a:ext>
            </a:extLst>
          </p:cNvPr>
          <p:cNvSpPr/>
          <p:nvPr/>
        </p:nvSpPr>
        <p:spPr>
          <a:xfrm rot="20090491">
            <a:off x="5979659" y="5789419"/>
            <a:ext cx="7548759" cy="2992054"/>
          </a:xfrm>
          <a:custGeom>
            <a:avLst/>
            <a:gdLst/>
            <a:ahLst/>
            <a:cxnLst/>
            <a:rect l="l" t="t" r="r" b="b"/>
            <a:pathLst>
              <a:path w="10069235" h="3991079">
                <a:moveTo>
                  <a:pt x="0" y="0"/>
                </a:moveTo>
                <a:lnTo>
                  <a:pt x="10069235" y="0"/>
                </a:lnTo>
                <a:lnTo>
                  <a:pt x="10069235" y="3991078"/>
                </a:lnTo>
                <a:lnTo>
                  <a:pt x="0" y="39910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02D3F251-8420-490F-9DE7-60C7ED60D0EE}"/>
              </a:ext>
            </a:extLst>
          </p:cNvPr>
          <p:cNvGrpSpPr/>
          <p:nvPr/>
        </p:nvGrpSpPr>
        <p:grpSpPr>
          <a:xfrm>
            <a:off x="335295" y="1958717"/>
            <a:ext cx="7529501" cy="3619500"/>
            <a:chOff x="335295" y="1958717"/>
            <a:chExt cx="7529501" cy="3619500"/>
          </a:xfrm>
        </p:grpSpPr>
        <p:grpSp>
          <p:nvGrpSpPr>
            <p:cNvPr id="6" name="Group 2">
              <a:extLst>
                <a:ext uri="{FF2B5EF4-FFF2-40B4-BE49-F238E27FC236}">
                  <a16:creationId xmlns:a16="http://schemas.microsoft.com/office/drawing/2014/main" id="{D72CABCE-8AC5-4FB6-B06E-6E2F6540D19C}"/>
                </a:ext>
              </a:extLst>
            </p:cNvPr>
            <p:cNvGrpSpPr/>
            <p:nvPr/>
          </p:nvGrpSpPr>
          <p:grpSpPr>
            <a:xfrm>
              <a:off x="335295" y="1958717"/>
              <a:ext cx="7529501" cy="3619500"/>
              <a:chOff x="0" y="0"/>
              <a:chExt cx="6446461" cy="6476731"/>
            </a:xfrm>
          </p:grpSpPr>
          <p:sp>
            <p:nvSpPr>
              <p:cNvPr id="7" name="Freeform 3">
                <a:extLst>
                  <a:ext uri="{FF2B5EF4-FFF2-40B4-BE49-F238E27FC236}">
                    <a16:creationId xmlns:a16="http://schemas.microsoft.com/office/drawing/2014/main" id="{88401269-2042-438D-BE36-C30A07F6D35E}"/>
                  </a:ext>
                </a:extLst>
              </p:cNvPr>
              <p:cNvSpPr/>
              <p:nvPr/>
            </p:nvSpPr>
            <p:spPr>
              <a:xfrm>
                <a:off x="-9098" y="-6509"/>
                <a:ext cx="6460792" cy="6508784"/>
              </a:xfrm>
              <a:custGeom>
                <a:avLst/>
                <a:gdLst/>
                <a:ahLst/>
                <a:cxnLst/>
                <a:rect l="l" t="t" r="r" b="b"/>
                <a:pathLst>
                  <a:path w="6460792" h="6508784">
                    <a:moveTo>
                      <a:pt x="63030" y="5915231"/>
                    </a:moveTo>
                    <a:cubicBezTo>
                      <a:pt x="63030" y="5915231"/>
                      <a:pt x="0" y="5668667"/>
                      <a:pt x="10218" y="1214762"/>
                    </a:cubicBezTo>
                    <a:cubicBezTo>
                      <a:pt x="18651" y="990971"/>
                      <a:pt x="65033" y="645332"/>
                      <a:pt x="65033" y="645332"/>
                    </a:cubicBezTo>
                    <a:cubicBezTo>
                      <a:pt x="82233" y="502466"/>
                      <a:pt x="56685" y="337866"/>
                      <a:pt x="181385" y="223925"/>
                    </a:cubicBezTo>
                    <a:cubicBezTo>
                      <a:pt x="346794" y="72788"/>
                      <a:pt x="621643" y="0"/>
                      <a:pt x="5567719" y="6965"/>
                    </a:cubicBezTo>
                    <a:cubicBezTo>
                      <a:pt x="5784467" y="16819"/>
                      <a:pt x="5988782" y="36481"/>
                      <a:pt x="6122970" y="101690"/>
                    </a:cubicBezTo>
                    <a:cubicBezTo>
                      <a:pt x="6379016" y="226120"/>
                      <a:pt x="6460791" y="459160"/>
                      <a:pt x="6455304" y="704684"/>
                    </a:cubicBezTo>
                    <a:cubicBezTo>
                      <a:pt x="6455304" y="704684"/>
                      <a:pt x="6412016" y="1013073"/>
                      <a:pt x="6419449" y="1248607"/>
                    </a:cubicBezTo>
                    <a:cubicBezTo>
                      <a:pt x="6426573" y="5657033"/>
                      <a:pt x="6433729" y="5852635"/>
                      <a:pt x="6433729" y="5852635"/>
                    </a:cubicBezTo>
                    <a:cubicBezTo>
                      <a:pt x="6417048" y="6068368"/>
                      <a:pt x="6302403" y="6278979"/>
                      <a:pt x="6105534" y="6390603"/>
                    </a:cubicBezTo>
                    <a:cubicBezTo>
                      <a:pt x="5955183" y="6475852"/>
                      <a:pt x="5757152" y="6490950"/>
                      <a:pt x="4572945" y="6480208"/>
                    </a:cubicBezTo>
                    <a:cubicBezTo>
                      <a:pt x="645952" y="6474932"/>
                      <a:pt x="384604" y="6508785"/>
                      <a:pt x="254278" y="6399627"/>
                    </a:cubicBezTo>
                    <a:cubicBezTo>
                      <a:pt x="145767" y="6308742"/>
                      <a:pt x="81795" y="6115430"/>
                      <a:pt x="63030" y="5915231"/>
                    </a:cubicBezTo>
                    <a:close/>
                  </a:path>
                </a:pathLst>
              </a:custGeom>
              <a:solidFill>
                <a:srgbClr val="FAFAFA"/>
              </a:solidFill>
            </p:spPr>
          </p:sp>
        </p:grp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DB457A6B-684D-444F-BEA7-FB54F04B2009}"/>
                </a:ext>
              </a:extLst>
            </p:cNvPr>
            <p:cNvSpPr/>
            <p:nvPr/>
          </p:nvSpPr>
          <p:spPr>
            <a:xfrm rot="1405990">
              <a:off x="6249844" y="4038122"/>
              <a:ext cx="1412983" cy="1308776"/>
            </a:xfrm>
            <a:custGeom>
              <a:avLst/>
              <a:gdLst/>
              <a:ahLst/>
              <a:cxnLst/>
              <a:rect l="l" t="t" r="r" b="b"/>
              <a:pathLst>
                <a:path w="1409904" h="1305924">
                  <a:moveTo>
                    <a:pt x="0" y="0"/>
                  </a:moveTo>
                  <a:lnTo>
                    <a:pt x="1409904" y="0"/>
                  </a:lnTo>
                  <a:lnTo>
                    <a:pt x="1409904" y="1305923"/>
                  </a:lnTo>
                  <a:lnTo>
                    <a:pt x="0" y="13059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DCEAB13-B0BE-41A2-B134-A5F20F8C8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832" y="2151362"/>
            <a:ext cx="7035800" cy="1325563"/>
          </a:xfrm>
        </p:spPr>
        <p:txBody>
          <a:bodyPr/>
          <a:lstStyle/>
          <a:p>
            <a:pPr algn="ctr"/>
            <a:r>
              <a:rPr lang="zh-TW" altLang="en-US" b="1" dirty="0"/>
              <a:t>一些關於技術型高中的迷思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093276-D2B7-45EE-B80F-34C315D56A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871" y="3476925"/>
            <a:ext cx="6119499" cy="1603375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zh-TW" altLang="en-US" dirty="0"/>
              <a:t>不用唸書、不能唸書</a:t>
            </a:r>
          </a:p>
          <a:p>
            <a:pPr>
              <a:spcBef>
                <a:spcPts val="1200"/>
              </a:spcBef>
            </a:pPr>
            <a:r>
              <a:rPr lang="zh-TW" altLang="en-US" dirty="0"/>
              <a:t>畢業後作黑手、不升學</a:t>
            </a:r>
          </a:p>
          <a:p>
            <a:pPr>
              <a:spcBef>
                <a:spcPts val="1200"/>
              </a:spcBef>
            </a:pPr>
            <a:r>
              <a:rPr lang="zh-TW" altLang="en-US" dirty="0"/>
              <a:t>怕選錯科、走錯路</a:t>
            </a:r>
          </a:p>
          <a:p>
            <a:pPr>
              <a:spcBef>
                <a:spcPts val="1200"/>
              </a:spcBef>
            </a:pPr>
            <a:endParaRPr lang="en-US" dirty="0"/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9340D14B-8C53-4654-ABC3-4B2397B52E2C}"/>
              </a:ext>
            </a:extLst>
          </p:cNvPr>
          <p:cNvGrpSpPr/>
          <p:nvPr/>
        </p:nvGrpSpPr>
        <p:grpSpPr>
          <a:xfrm>
            <a:off x="7953792" y="701237"/>
            <a:ext cx="3927164" cy="4891255"/>
            <a:chOff x="7510712" y="1073791"/>
            <a:chExt cx="4181569" cy="5208114"/>
          </a:xfrm>
        </p:grpSpPr>
        <p:sp>
          <p:nvSpPr>
            <p:cNvPr id="9" name="Freeform 13">
              <a:extLst>
                <a:ext uri="{FF2B5EF4-FFF2-40B4-BE49-F238E27FC236}">
                  <a16:creationId xmlns:a16="http://schemas.microsoft.com/office/drawing/2014/main" id="{F44FA1A8-E014-4262-B2BD-9A93C14B4785}"/>
                </a:ext>
              </a:extLst>
            </p:cNvPr>
            <p:cNvSpPr/>
            <p:nvPr/>
          </p:nvSpPr>
          <p:spPr>
            <a:xfrm flipH="1">
              <a:off x="7510712" y="1073791"/>
              <a:ext cx="3200420" cy="3223867"/>
            </a:xfrm>
            <a:custGeom>
              <a:avLst/>
              <a:gdLst/>
              <a:ahLst/>
              <a:cxnLst/>
              <a:rect l="l" t="t" r="r" b="b"/>
              <a:pathLst>
                <a:path w="5266082" h="5304662">
                  <a:moveTo>
                    <a:pt x="5266082" y="0"/>
                  </a:moveTo>
                  <a:lnTo>
                    <a:pt x="0" y="0"/>
                  </a:lnTo>
                  <a:lnTo>
                    <a:pt x="0" y="5304661"/>
                  </a:lnTo>
                  <a:lnTo>
                    <a:pt x="5266082" y="5304661"/>
                  </a:lnTo>
                  <a:lnTo>
                    <a:pt x="5266082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20">
              <a:extLst>
                <a:ext uri="{FF2B5EF4-FFF2-40B4-BE49-F238E27FC236}">
                  <a16:creationId xmlns:a16="http://schemas.microsoft.com/office/drawing/2014/main" id="{C791CE8D-60DD-4865-B248-01F516E0CE83}"/>
                </a:ext>
              </a:extLst>
            </p:cNvPr>
            <p:cNvSpPr/>
            <p:nvPr/>
          </p:nvSpPr>
          <p:spPr>
            <a:xfrm>
              <a:off x="7705598" y="3781167"/>
              <a:ext cx="3986683" cy="2500738"/>
            </a:xfrm>
            <a:custGeom>
              <a:avLst/>
              <a:gdLst/>
              <a:ahLst/>
              <a:cxnLst/>
              <a:rect l="l" t="t" r="r" b="b"/>
              <a:pathLst>
                <a:path w="6559826" h="4114800">
                  <a:moveTo>
                    <a:pt x="0" y="0"/>
                  </a:moveTo>
                  <a:lnTo>
                    <a:pt x="6559826" y="0"/>
                  </a:lnTo>
                  <a:lnTo>
                    <a:pt x="655982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7" name="Freeform 12">
            <a:extLst>
              <a:ext uri="{FF2B5EF4-FFF2-40B4-BE49-F238E27FC236}">
                <a16:creationId xmlns:a16="http://schemas.microsoft.com/office/drawing/2014/main" id="{70D21273-736B-41E5-A3DD-EFBB7F878EDF}"/>
              </a:ext>
            </a:extLst>
          </p:cNvPr>
          <p:cNvSpPr/>
          <p:nvPr/>
        </p:nvSpPr>
        <p:spPr>
          <a:xfrm rot="20941979">
            <a:off x="10825908" y="-1513381"/>
            <a:ext cx="4403123" cy="3346373"/>
          </a:xfrm>
          <a:custGeom>
            <a:avLst/>
            <a:gdLst/>
            <a:ahLst/>
            <a:cxnLst/>
            <a:rect l="l" t="t" r="r" b="b"/>
            <a:pathLst>
              <a:path w="9889586" h="7516085">
                <a:moveTo>
                  <a:pt x="0" y="0"/>
                </a:moveTo>
                <a:lnTo>
                  <a:pt x="9889586" y="0"/>
                </a:lnTo>
                <a:lnTo>
                  <a:pt x="9889586" y="7516085"/>
                </a:lnTo>
                <a:lnTo>
                  <a:pt x="0" y="751608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9" name="Freeform 19">
            <a:extLst>
              <a:ext uri="{FF2B5EF4-FFF2-40B4-BE49-F238E27FC236}">
                <a16:creationId xmlns:a16="http://schemas.microsoft.com/office/drawing/2014/main" id="{E05091CA-64AC-4A2F-84AF-3B31686869D2}"/>
              </a:ext>
            </a:extLst>
          </p:cNvPr>
          <p:cNvSpPr/>
          <p:nvPr/>
        </p:nvSpPr>
        <p:spPr>
          <a:xfrm rot="20030394">
            <a:off x="-3498487" y="-1025935"/>
            <a:ext cx="7548759" cy="2992054"/>
          </a:xfrm>
          <a:custGeom>
            <a:avLst/>
            <a:gdLst/>
            <a:ahLst/>
            <a:cxnLst/>
            <a:rect l="l" t="t" r="r" b="b"/>
            <a:pathLst>
              <a:path w="10069235" h="3991079">
                <a:moveTo>
                  <a:pt x="0" y="0"/>
                </a:moveTo>
                <a:lnTo>
                  <a:pt x="10069235" y="0"/>
                </a:lnTo>
                <a:lnTo>
                  <a:pt x="10069235" y="3991078"/>
                </a:lnTo>
                <a:lnTo>
                  <a:pt x="0" y="39910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</p:spTree>
    <p:extLst>
      <p:ext uri="{BB962C8B-B14F-4D97-AF65-F5344CB8AC3E}">
        <p14:creationId xmlns:p14="http://schemas.microsoft.com/office/powerpoint/2010/main" val="13291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>
            <a:extLst>
              <a:ext uri="{FF2B5EF4-FFF2-40B4-BE49-F238E27FC236}">
                <a16:creationId xmlns:a16="http://schemas.microsoft.com/office/drawing/2014/main" id="{CEF692FF-34B4-419F-B471-54DC2E942D0D}"/>
              </a:ext>
            </a:extLst>
          </p:cNvPr>
          <p:cNvGrpSpPr/>
          <p:nvPr/>
        </p:nvGrpSpPr>
        <p:grpSpPr>
          <a:xfrm>
            <a:off x="177971" y="122083"/>
            <a:ext cx="11836058" cy="6613834"/>
            <a:chOff x="136283" y="1256232"/>
            <a:chExt cx="12529034" cy="7088736"/>
          </a:xfrm>
        </p:grpSpPr>
        <p:grpSp>
          <p:nvGrpSpPr>
            <p:cNvPr id="4" name="群組 3">
              <a:extLst>
                <a:ext uri="{FF2B5EF4-FFF2-40B4-BE49-F238E27FC236}">
                  <a16:creationId xmlns:a16="http://schemas.microsoft.com/office/drawing/2014/main" id="{AAA8EE3F-2D39-4148-8083-9161F35E1066}"/>
                </a:ext>
              </a:extLst>
            </p:cNvPr>
            <p:cNvGrpSpPr/>
            <p:nvPr/>
          </p:nvGrpSpPr>
          <p:grpSpPr>
            <a:xfrm>
              <a:off x="136283" y="1561285"/>
              <a:ext cx="1677274" cy="6478630"/>
              <a:chOff x="189350" y="858150"/>
              <a:chExt cx="1520894" cy="5874596"/>
            </a:xfrm>
          </p:grpSpPr>
          <p:sp>
            <p:nvSpPr>
              <p:cNvPr id="44" name="矩形 43">
                <a:extLst>
                  <a:ext uri="{FF2B5EF4-FFF2-40B4-BE49-F238E27FC236}">
                    <a16:creationId xmlns:a16="http://schemas.microsoft.com/office/drawing/2014/main" id="{DCA23D49-760A-4BC1-B549-DD7894396C88}"/>
                  </a:ext>
                </a:extLst>
              </p:cNvPr>
              <p:cNvSpPr/>
              <p:nvPr/>
            </p:nvSpPr>
            <p:spPr>
              <a:xfrm>
                <a:off x="312348" y="3547772"/>
                <a:ext cx="1397895" cy="3184974"/>
              </a:xfrm>
              <a:prstGeom prst="rect">
                <a:avLst/>
              </a:prstGeom>
              <a:solidFill>
                <a:srgbClr val="F4F2F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spcBef>
                    <a:spcPts val="315"/>
                  </a:spcBef>
                </a:pPr>
                <a:r>
                  <a:rPr lang="en-US" altLang="zh-TW" sz="857" b="1" dirty="0">
                    <a:solidFill>
                      <a:srgbClr val="047976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【</a:t>
                </a:r>
                <a:r>
                  <a:rPr lang="zh-TW" altLang="en-US" sz="857" b="1" dirty="0">
                    <a:solidFill>
                      <a:srgbClr val="047976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工程</a:t>
                </a:r>
                <a:r>
                  <a:rPr lang="en-US" altLang="zh-TW" sz="857" b="1" dirty="0">
                    <a:solidFill>
                      <a:srgbClr val="047976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】</a:t>
                </a:r>
                <a:endParaRPr lang="zh-TW" altLang="en-US" sz="857" b="1" dirty="0">
                  <a:solidFill>
                    <a:srgbClr val="047976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315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機械工程系、化學工程系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土木工程系、土木與防災系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航空機械系、 材料工程系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材料科學與工程系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環境與安全衛生工程系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工業人工智慧學士學位學程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半導體材料與製程學士學位學程</a:t>
                </a:r>
              </a:p>
              <a:p>
                <a:pPr>
                  <a:spcBef>
                    <a:spcPts val="630"/>
                  </a:spcBef>
                </a:pPr>
                <a:r>
                  <a:rPr lang="en-US" altLang="zh-TW" sz="857" b="1" dirty="0">
                    <a:solidFill>
                      <a:srgbClr val="047976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【</a:t>
                </a:r>
                <a:r>
                  <a:rPr lang="zh-TW" altLang="en-US" sz="857" b="1" dirty="0">
                    <a:solidFill>
                      <a:srgbClr val="047976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電資</a:t>
                </a:r>
                <a:r>
                  <a:rPr lang="en-US" altLang="zh-TW" sz="857" b="1" dirty="0">
                    <a:solidFill>
                      <a:srgbClr val="047976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】</a:t>
                </a:r>
                <a:endParaRPr lang="zh-TW" altLang="en-US" sz="857" b="1" dirty="0">
                  <a:solidFill>
                    <a:srgbClr val="047976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315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資訊工程系、電機工程系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資訊與通訊系、電腦通訊系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電機與資訊工程系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智慧機電工程與應用系</a:t>
                </a:r>
              </a:p>
              <a:p>
                <a:pPr>
                  <a:spcBef>
                    <a:spcPts val="630"/>
                  </a:spcBef>
                </a:pPr>
                <a:r>
                  <a:rPr lang="en-US" altLang="zh-TW" sz="857" b="1" dirty="0">
                    <a:solidFill>
                      <a:srgbClr val="047976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【</a:t>
                </a:r>
                <a:r>
                  <a:rPr lang="zh-TW" altLang="en-US" sz="857" b="1" dirty="0">
                    <a:solidFill>
                      <a:srgbClr val="047976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管理</a:t>
                </a:r>
                <a:r>
                  <a:rPr lang="en-US" altLang="zh-TW" sz="857" b="1" dirty="0">
                    <a:solidFill>
                      <a:srgbClr val="047976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&amp;</a:t>
                </a:r>
                <a:r>
                  <a:rPr lang="zh-TW" altLang="en-US" sz="857" b="1" dirty="0">
                    <a:solidFill>
                      <a:srgbClr val="047976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設計</a:t>
                </a:r>
                <a:r>
                  <a:rPr lang="en-US" altLang="zh-TW" sz="857" b="1" dirty="0">
                    <a:solidFill>
                      <a:srgbClr val="047976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】</a:t>
                </a:r>
                <a:endParaRPr lang="zh-TW" altLang="en-US" sz="857" b="1" dirty="0">
                  <a:solidFill>
                    <a:srgbClr val="047976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315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工業工程與管理系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工業設計系、建築系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創意科技與產品設計系</a:t>
                </a:r>
              </a:p>
            </p:txBody>
          </p:sp>
          <p:sp>
            <p:nvSpPr>
              <p:cNvPr id="45" name="矩形 44">
                <a:extLst>
                  <a:ext uri="{FF2B5EF4-FFF2-40B4-BE49-F238E27FC236}">
                    <a16:creationId xmlns:a16="http://schemas.microsoft.com/office/drawing/2014/main" id="{A81DEEAF-53B7-45D2-BFF5-C5FF50F521E7}"/>
                  </a:ext>
                </a:extLst>
              </p:cNvPr>
              <p:cNvSpPr/>
              <p:nvPr/>
            </p:nvSpPr>
            <p:spPr>
              <a:xfrm>
                <a:off x="312349" y="858150"/>
                <a:ext cx="1397895" cy="892263"/>
              </a:xfrm>
              <a:prstGeom prst="rect">
                <a:avLst/>
              </a:prstGeom>
              <a:solidFill>
                <a:srgbClr val="F4F2F2"/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Bef>
                    <a:spcPts val="158"/>
                  </a:spcBef>
                </a:pPr>
                <a:r>
                  <a:rPr lang="zh-TW" altLang="en-US" sz="1200" b="1" dirty="0">
                    <a:solidFill>
                      <a:srgbClr val="047976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機械群</a:t>
                </a:r>
                <a:endParaRPr lang="en-US" altLang="zh-TW" sz="1200" b="1" dirty="0">
                  <a:solidFill>
                    <a:srgbClr val="047976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機械科、製圖科、板金科</a:t>
                </a:r>
                <a:endParaRPr lang="en-US" altLang="zh-TW" sz="857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鑄造科、配管科、模具科</a:t>
                </a:r>
                <a:endParaRPr lang="en-US" altLang="zh-TW" sz="857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電腦機械製圖科</a:t>
                </a:r>
              </a:p>
            </p:txBody>
          </p:sp>
          <p:sp>
            <p:nvSpPr>
              <p:cNvPr id="46" name="矩形 45">
                <a:extLst>
                  <a:ext uri="{FF2B5EF4-FFF2-40B4-BE49-F238E27FC236}">
                    <a16:creationId xmlns:a16="http://schemas.microsoft.com/office/drawing/2014/main" id="{BF60A2AD-A91F-4C88-9C3E-A8D884DD15C8}"/>
                  </a:ext>
                </a:extLst>
              </p:cNvPr>
              <p:cNvSpPr/>
              <p:nvPr/>
            </p:nvSpPr>
            <p:spPr>
              <a:xfrm>
                <a:off x="312348" y="1750413"/>
                <a:ext cx="1397895" cy="1797359"/>
              </a:xfrm>
              <a:prstGeom prst="rect">
                <a:avLst/>
              </a:prstGeom>
              <a:solidFill>
                <a:srgbClr val="8ECEBD"/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spcBef>
                    <a:spcPts val="158"/>
                  </a:spcBef>
                </a:pPr>
                <a:endParaRPr lang="en-US" altLang="zh-TW" sz="857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市立大安高工</a:t>
                </a:r>
                <a:endParaRPr lang="en-US" altLang="zh-TW" sz="857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市立松山工農</a:t>
                </a:r>
                <a:endParaRPr lang="en-US" altLang="zh-TW" sz="857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市立木柵高工</a:t>
                </a:r>
                <a:endParaRPr lang="en-US" altLang="zh-TW" sz="857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市立南港高工</a:t>
                </a:r>
                <a:endParaRPr lang="en-US" altLang="zh-TW" sz="857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市立泰山高中</a:t>
                </a: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市立瑞芳高工</a:t>
                </a: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市立三重商工</a:t>
                </a: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市立新北高工</a:t>
                </a: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開南高中</a:t>
                </a:r>
                <a:endParaRPr lang="en-US" altLang="zh-TW" sz="857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智光商工</a:t>
                </a:r>
                <a:endParaRPr lang="en-US" altLang="zh-TW" sz="857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endParaRPr lang="zh-TW" altLang="en-US" sz="857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</p:txBody>
          </p:sp>
          <p:sp>
            <p:nvSpPr>
              <p:cNvPr id="47" name="矩形: 圓角 46">
                <a:extLst>
                  <a:ext uri="{FF2B5EF4-FFF2-40B4-BE49-F238E27FC236}">
                    <a16:creationId xmlns:a16="http://schemas.microsoft.com/office/drawing/2014/main" id="{94531E65-0454-4CB3-B47F-1219FE63A07E}"/>
                  </a:ext>
                </a:extLst>
              </p:cNvPr>
              <p:cNvSpPr/>
              <p:nvPr/>
            </p:nvSpPr>
            <p:spPr>
              <a:xfrm>
                <a:off x="189350" y="3442352"/>
                <a:ext cx="1060633" cy="210839"/>
              </a:xfrm>
              <a:prstGeom prst="roundRect">
                <a:avLst/>
              </a:prstGeom>
              <a:solidFill>
                <a:srgbClr val="04797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zh-TW" altLang="en-US" sz="786" dirty="0">
                    <a:solidFill>
                      <a:schemeClr val="bg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大學可選擇的科系</a:t>
                </a:r>
              </a:p>
            </p:txBody>
          </p:sp>
          <p:sp>
            <p:nvSpPr>
              <p:cNvPr id="48" name="矩形: 圓角 47">
                <a:extLst>
                  <a:ext uri="{FF2B5EF4-FFF2-40B4-BE49-F238E27FC236}">
                    <a16:creationId xmlns:a16="http://schemas.microsoft.com/office/drawing/2014/main" id="{D8C2C49F-68A2-4778-9751-93C41A34F425}"/>
                  </a:ext>
                </a:extLst>
              </p:cNvPr>
              <p:cNvSpPr/>
              <p:nvPr/>
            </p:nvSpPr>
            <p:spPr>
              <a:xfrm>
                <a:off x="189350" y="1677244"/>
                <a:ext cx="1060633" cy="210839"/>
              </a:xfrm>
              <a:prstGeom prst="roundRect">
                <a:avLst/>
              </a:prstGeom>
              <a:solidFill>
                <a:srgbClr val="04797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zh-TW" altLang="en-US" sz="786" dirty="0">
                    <a:solidFill>
                      <a:schemeClr val="bg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有機械群的技高</a:t>
                </a:r>
              </a:p>
            </p:txBody>
          </p:sp>
        </p:grpSp>
        <p:grpSp>
          <p:nvGrpSpPr>
            <p:cNvPr id="6" name="群組 5">
              <a:extLst>
                <a:ext uri="{FF2B5EF4-FFF2-40B4-BE49-F238E27FC236}">
                  <a16:creationId xmlns:a16="http://schemas.microsoft.com/office/drawing/2014/main" id="{CA5BE0E0-C414-4E41-B0CC-BD30B9CDA703}"/>
                </a:ext>
              </a:extLst>
            </p:cNvPr>
            <p:cNvGrpSpPr/>
            <p:nvPr/>
          </p:nvGrpSpPr>
          <p:grpSpPr>
            <a:xfrm>
              <a:off x="1942507" y="1659329"/>
              <a:ext cx="1440497" cy="6282542"/>
              <a:chOff x="1867808" y="858150"/>
              <a:chExt cx="1306192" cy="5696791"/>
            </a:xfrm>
          </p:grpSpPr>
          <p:sp>
            <p:nvSpPr>
              <p:cNvPr id="39" name="矩形 38">
                <a:extLst>
                  <a:ext uri="{FF2B5EF4-FFF2-40B4-BE49-F238E27FC236}">
                    <a16:creationId xmlns:a16="http://schemas.microsoft.com/office/drawing/2014/main" id="{9A9E85F6-5409-4821-A3DC-D612A617CCFE}"/>
                  </a:ext>
                </a:extLst>
              </p:cNvPr>
              <p:cNvSpPr/>
              <p:nvPr/>
            </p:nvSpPr>
            <p:spPr>
              <a:xfrm>
                <a:off x="1982251" y="3547772"/>
                <a:ext cx="1191749" cy="3007169"/>
              </a:xfrm>
              <a:prstGeom prst="rect">
                <a:avLst/>
              </a:prstGeom>
              <a:solidFill>
                <a:srgbClr val="F4F2F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spcBef>
                    <a:spcPts val="630"/>
                  </a:spcBef>
                </a:pPr>
                <a:r>
                  <a:rPr lang="en-US" altLang="zh-TW" sz="857" b="1" dirty="0">
                    <a:solidFill>
                      <a:srgbClr val="047976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【</a:t>
                </a:r>
                <a:r>
                  <a:rPr lang="zh-TW" altLang="en-US" sz="857" b="1" dirty="0">
                    <a:solidFill>
                      <a:srgbClr val="047976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工程</a:t>
                </a:r>
                <a:r>
                  <a:rPr lang="en-US" altLang="zh-TW" sz="857" b="1" dirty="0">
                    <a:solidFill>
                      <a:srgbClr val="047976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】</a:t>
                </a:r>
                <a:endParaRPr lang="zh-TW" altLang="en-US" sz="857" b="1" dirty="0">
                  <a:solidFill>
                    <a:srgbClr val="047976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315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機械工程系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航空機械系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車輛工程系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土木工程系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精密機械與工業工程系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物聯網工程與應用學士學位學程</a:t>
                </a:r>
              </a:p>
              <a:p>
                <a:pPr>
                  <a:spcBef>
                    <a:spcPts val="630"/>
                  </a:spcBef>
                </a:pPr>
                <a:r>
                  <a:rPr lang="en-US" altLang="zh-TW" sz="857" b="1" dirty="0">
                    <a:solidFill>
                      <a:srgbClr val="047976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【</a:t>
                </a:r>
                <a:r>
                  <a:rPr lang="zh-TW" altLang="en-US" sz="857" b="1" dirty="0">
                    <a:solidFill>
                      <a:srgbClr val="047976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電資</a:t>
                </a:r>
                <a:r>
                  <a:rPr lang="en-US" altLang="zh-TW" sz="857" b="1" dirty="0">
                    <a:solidFill>
                      <a:srgbClr val="047976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】</a:t>
                </a:r>
                <a:endParaRPr lang="zh-TW" altLang="en-US" sz="857" b="1" dirty="0">
                  <a:solidFill>
                    <a:srgbClr val="047976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315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智慧機電工程與應用系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電機工程系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電子工程系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航空光機電系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630"/>
                  </a:spcBef>
                </a:pPr>
                <a:r>
                  <a:rPr lang="en-US" altLang="zh-TW" sz="857" b="1" dirty="0">
                    <a:solidFill>
                      <a:srgbClr val="047976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【</a:t>
                </a:r>
                <a:r>
                  <a:rPr lang="zh-TW" altLang="en-US" sz="857" b="1" dirty="0">
                    <a:solidFill>
                      <a:srgbClr val="047976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金融管理</a:t>
                </a:r>
                <a:r>
                  <a:rPr lang="en-US" altLang="zh-TW" sz="857" b="1" dirty="0">
                    <a:solidFill>
                      <a:srgbClr val="047976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】</a:t>
                </a:r>
                <a:endParaRPr lang="zh-TW" altLang="en-US" sz="857" b="1" dirty="0">
                  <a:solidFill>
                    <a:srgbClr val="047976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315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工業管理系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財務金融系</a:t>
                </a:r>
              </a:p>
            </p:txBody>
          </p:sp>
          <p:sp>
            <p:nvSpPr>
              <p:cNvPr id="40" name="矩形 39">
                <a:extLst>
                  <a:ext uri="{FF2B5EF4-FFF2-40B4-BE49-F238E27FC236}">
                    <a16:creationId xmlns:a16="http://schemas.microsoft.com/office/drawing/2014/main" id="{C531C9B0-3B83-4871-8ACD-969F00B403FE}"/>
                  </a:ext>
                </a:extLst>
              </p:cNvPr>
              <p:cNvSpPr/>
              <p:nvPr/>
            </p:nvSpPr>
            <p:spPr>
              <a:xfrm>
                <a:off x="1982255" y="858150"/>
                <a:ext cx="1191745" cy="892263"/>
              </a:xfrm>
              <a:prstGeom prst="rect">
                <a:avLst/>
              </a:prstGeom>
              <a:solidFill>
                <a:srgbClr val="F4F2F2"/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Bef>
                    <a:spcPts val="158"/>
                  </a:spcBef>
                </a:pPr>
                <a:r>
                  <a:rPr lang="zh-TW" altLang="en-US" sz="1200" b="1" dirty="0">
                    <a:solidFill>
                      <a:srgbClr val="047976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動力機械群</a:t>
                </a: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汽車科、重機科</a:t>
                </a:r>
              </a:p>
            </p:txBody>
          </p:sp>
          <p:sp>
            <p:nvSpPr>
              <p:cNvPr id="41" name="矩形 40">
                <a:extLst>
                  <a:ext uri="{FF2B5EF4-FFF2-40B4-BE49-F238E27FC236}">
                    <a16:creationId xmlns:a16="http://schemas.microsoft.com/office/drawing/2014/main" id="{10D18723-CB96-4D92-8654-58601E2590F1}"/>
                  </a:ext>
                </a:extLst>
              </p:cNvPr>
              <p:cNvSpPr/>
              <p:nvPr/>
            </p:nvSpPr>
            <p:spPr>
              <a:xfrm>
                <a:off x="1982251" y="1750412"/>
                <a:ext cx="1191749" cy="1797360"/>
              </a:xfrm>
              <a:prstGeom prst="rect">
                <a:avLst/>
              </a:prstGeom>
              <a:solidFill>
                <a:srgbClr val="8ECEBD"/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Bef>
                    <a:spcPts val="158"/>
                  </a:spcBef>
                </a:pPr>
                <a:endParaRPr lang="en-US" altLang="zh-TW" sz="857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市立大安高工</a:t>
                </a:r>
                <a:endParaRPr lang="en-US" altLang="zh-TW" sz="857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市立松山工農</a:t>
                </a:r>
                <a:endParaRPr lang="en-US" altLang="zh-TW" sz="857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市立南港高工</a:t>
                </a:r>
                <a:endParaRPr lang="en-US" altLang="zh-TW" sz="857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市立泰山高中</a:t>
                </a: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市立三重商工</a:t>
                </a: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市立新北高工</a:t>
                </a:r>
                <a:endParaRPr lang="en-US" altLang="zh-TW" sz="857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協和祐德高中</a:t>
                </a:r>
                <a:endParaRPr lang="en-US" altLang="zh-TW" sz="857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開南高中</a:t>
                </a:r>
                <a:endParaRPr lang="en-US" altLang="zh-TW" sz="857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惇敍工商</a:t>
                </a:r>
                <a:endParaRPr lang="en-US" altLang="zh-TW" sz="857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東海高中</a:t>
                </a:r>
                <a:endParaRPr lang="en-US" altLang="zh-TW" sz="857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endParaRPr lang="zh-TW" altLang="en-US" sz="857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</p:txBody>
          </p:sp>
          <p:sp>
            <p:nvSpPr>
              <p:cNvPr id="42" name="矩形: 圓角 41">
                <a:extLst>
                  <a:ext uri="{FF2B5EF4-FFF2-40B4-BE49-F238E27FC236}">
                    <a16:creationId xmlns:a16="http://schemas.microsoft.com/office/drawing/2014/main" id="{4FE9A4A3-2140-4862-A627-D436E6717B75}"/>
                  </a:ext>
                </a:extLst>
              </p:cNvPr>
              <p:cNvSpPr/>
              <p:nvPr/>
            </p:nvSpPr>
            <p:spPr>
              <a:xfrm>
                <a:off x="1867809" y="1673197"/>
                <a:ext cx="1060633" cy="210839"/>
              </a:xfrm>
              <a:prstGeom prst="roundRect">
                <a:avLst/>
              </a:prstGeom>
              <a:solidFill>
                <a:srgbClr val="04797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zh-TW" altLang="en-US" sz="786" dirty="0">
                    <a:solidFill>
                      <a:schemeClr val="bg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有動力機械群的技高</a:t>
                </a:r>
              </a:p>
            </p:txBody>
          </p:sp>
          <p:sp>
            <p:nvSpPr>
              <p:cNvPr id="43" name="矩形: 圓角 42">
                <a:extLst>
                  <a:ext uri="{FF2B5EF4-FFF2-40B4-BE49-F238E27FC236}">
                    <a16:creationId xmlns:a16="http://schemas.microsoft.com/office/drawing/2014/main" id="{B2E54FE8-4DAE-431A-A1C5-591CBA6077BA}"/>
                  </a:ext>
                </a:extLst>
              </p:cNvPr>
              <p:cNvSpPr/>
              <p:nvPr/>
            </p:nvSpPr>
            <p:spPr>
              <a:xfrm>
                <a:off x="1867808" y="3442353"/>
                <a:ext cx="1060633" cy="210839"/>
              </a:xfrm>
              <a:prstGeom prst="roundRect">
                <a:avLst/>
              </a:prstGeom>
              <a:solidFill>
                <a:srgbClr val="04797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zh-TW" altLang="en-US" sz="786" dirty="0">
                    <a:solidFill>
                      <a:schemeClr val="bg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大學可選擇的科系</a:t>
                </a:r>
              </a:p>
            </p:txBody>
          </p:sp>
        </p:grpSp>
        <p:grpSp>
          <p:nvGrpSpPr>
            <p:cNvPr id="7" name="群組 6">
              <a:extLst>
                <a:ext uri="{FF2B5EF4-FFF2-40B4-BE49-F238E27FC236}">
                  <a16:creationId xmlns:a16="http://schemas.microsoft.com/office/drawing/2014/main" id="{42ACEF29-27AF-44FD-82BE-3A7E96199E78}"/>
                </a:ext>
              </a:extLst>
            </p:cNvPr>
            <p:cNvGrpSpPr/>
            <p:nvPr/>
          </p:nvGrpSpPr>
          <p:grpSpPr>
            <a:xfrm>
              <a:off x="3534838" y="1416021"/>
              <a:ext cx="1598454" cy="6769157"/>
              <a:chOff x="3321004" y="500926"/>
              <a:chExt cx="1449422" cy="6138036"/>
            </a:xfrm>
          </p:grpSpPr>
          <p:grpSp>
            <p:nvGrpSpPr>
              <p:cNvPr id="27" name="群組 26">
                <a:extLst>
                  <a:ext uri="{FF2B5EF4-FFF2-40B4-BE49-F238E27FC236}">
                    <a16:creationId xmlns:a16="http://schemas.microsoft.com/office/drawing/2014/main" id="{84BD2BA8-9917-4D0F-B623-959445AA9966}"/>
                  </a:ext>
                </a:extLst>
              </p:cNvPr>
              <p:cNvGrpSpPr/>
              <p:nvPr/>
            </p:nvGrpSpPr>
            <p:grpSpPr>
              <a:xfrm>
                <a:off x="3321551" y="500926"/>
                <a:ext cx="1448875" cy="2616345"/>
                <a:chOff x="3224306" y="917315"/>
                <a:chExt cx="1448875" cy="2616345"/>
              </a:xfrm>
            </p:grpSpPr>
            <p:sp>
              <p:nvSpPr>
                <p:cNvPr id="34" name="矩形 33">
                  <a:extLst>
                    <a:ext uri="{FF2B5EF4-FFF2-40B4-BE49-F238E27FC236}">
                      <a16:creationId xmlns:a16="http://schemas.microsoft.com/office/drawing/2014/main" id="{7F4A7B33-C389-43A8-B5AF-1464DC59D4F4}"/>
                    </a:ext>
                  </a:extLst>
                </p:cNvPr>
                <p:cNvSpPr/>
                <p:nvPr/>
              </p:nvSpPr>
              <p:spPr>
                <a:xfrm>
                  <a:off x="3351646" y="2009339"/>
                  <a:ext cx="1317600" cy="1524321"/>
                </a:xfrm>
                <a:prstGeom prst="rect">
                  <a:avLst/>
                </a:prstGeom>
                <a:solidFill>
                  <a:srgbClr val="F4F2F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spcBef>
                      <a:spcPts val="158"/>
                    </a:spcBef>
                  </a:pPr>
                  <a:endParaRPr lang="en-US" altLang="zh-TW" sz="857" b="1" dirty="0">
                    <a:solidFill>
                      <a:srgbClr val="047976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endParaRPr>
                </a:p>
                <a:p>
                  <a:pPr>
                    <a:spcBef>
                      <a:spcPts val="158"/>
                    </a:spcBef>
                  </a:pPr>
                  <a:r>
                    <a:rPr lang="en-US" altLang="zh-TW" sz="857" b="1" dirty="0">
                      <a:solidFill>
                        <a:srgbClr val="047976"/>
                      </a:solidFill>
                      <a:latin typeface="源起黑體丹 R" panose="020B0500000000000000" pitchFamily="34" charset="-120"/>
                      <a:ea typeface="源起黑體丹 R" panose="020B0500000000000000" pitchFamily="34" charset="-120"/>
                    </a:rPr>
                    <a:t>【</a:t>
                  </a:r>
                  <a:r>
                    <a:rPr lang="zh-TW" altLang="en-US" sz="857" b="1" dirty="0">
                      <a:solidFill>
                        <a:srgbClr val="047976"/>
                      </a:solidFill>
                      <a:latin typeface="源起黑體丹 R" panose="020B0500000000000000" pitchFamily="34" charset="-120"/>
                      <a:ea typeface="源起黑體丹 R" panose="020B0500000000000000" pitchFamily="34" charset="-120"/>
                    </a:rPr>
                    <a:t>工程</a:t>
                  </a:r>
                  <a:r>
                    <a:rPr lang="en-US" altLang="zh-TW" sz="857" b="1" dirty="0">
                      <a:solidFill>
                        <a:srgbClr val="047976"/>
                      </a:solidFill>
                      <a:latin typeface="源起黑體丹 R" panose="020B0500000000000000" pitchFamily="34" charset="-120"/>
                      <a:ea typeface="源起黑體丹 R" panose="020B0500000000000000" pitchFamily="34" charset="-120"/>
                    </a:rPr>
                    <a:t>】</a:t>
                  </a:r>
                </a:p>
                <a:p>
                  <a:pPr>
                    <a:spcBef>
                      <a:spcPts val="158"/>
                    </a:spcBef>
                  </a:pPr>
                  <a:r>
                    <a:rPr lang="zh-TW" altLang="en-US" sz="857" dirty="0">
                      <a:solidFill>
                        <a:schemeClr val="tx1"/>
                      </a:solidFill>
                      <a:latin typeface="源起黑體丹 R" panose="020B0500000000000000" pitchFamily="34" charset="-120"/>
                      <a:ea typeface="源起黑體丹 R" panose="020B0500000000000000" pitchFamily="34" charset="-120"/>
                    </a:rPr>
                    <a:t>化學工程系</a:t>
                  </a:r>
                  <a:endParaRPr lang="en-US" altLang="zh-TW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endParaRPr>
                </a:p>
                <a:p>
                  <a:pPr>
                    <a:spcBef>
                      <a:spcPts val="158"/>
                    </a:spcBef>
                  </a:pPr>
                  <a:r>
                    <a:rPr lang="zh-TW" altLang="en-US" sz="857" dirty="0">
                      <a:solidFill>
                        <a:schemeClr val="tx1"/>
                      </a:solidFill>
                      <a:latin typeface="源起黑體丹 R" panose="020B0500000000000000" pitchFamily="34" charset="-120"/>
                      <a:ea typeface="源起黑體丹 R" panose="020B0500000000000000" pitchFamily="34" charset="-120"/>
                    </a:rPr>
                    <a:t>材料科學與工程系</a:t>
                  </a:r>
                  <a:endParaRPr lang="en-US" altLang="zh-TW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endParaRPr>
                </a:p>
                <a:p>
                  <a:pPr>
                    <a:spcBef>
                      <a:spcPts val="158"/>
                    </a:spcBef>
                  </a:pPr>
                  <a:r>
                    <a:rPr lang="zh-TW" altLang="en-US" sz="857" dirty="0">
                      <a:solidFill>
                        <a:schemeClr val="tx1"/>
                      </a:solidFill>
                      <a:latin typeface="源起黑體丹 R" panose="020B0500000000000000" pitchFamily="34" charset="-120"/>
                      <a:ea typeface="源起黑體丹 R" panose="020B0500000000000000" pitchFamily="34" charset="-120"/>
                    </a:rPr>
                    <a:t>分子科學與工程系</a:t>
                  </a:r>
                </a:p>
                <a:p>
                  <a:pPr>
                    <a:spcBef>
                      <a:spcPts val="158"/>
                    </a:spcBef>
                  </a:pPr>
                  <a:r>
                    <a:rPr lang="zh-TW" altLang="en-US" sz="857" dirty="0">
                      <a:solidFill>
                        <a:schemeClr val="tx1"/>
                      </a:solidFill>
                      <a:latin typeface="源起黑體丹 R" panose="020B0500000000000000" pitchFamily="34" charset="-120"/>
                      <a:ea typeface="源起黑體丹 R" panose="020B0500000000000000" pitchFamily="34" charset="-120"/>
                    </a:rPr>
                    <a:t>材料及資源工程系</a:t>
                  </a:r>
                </a:p>
                <a:p>
                  <a:pPr>
                    <a:spcBef>
                      <a:spcPts val="158"/>
                    </a:spcBef>
                  </a:pPr>
                  <a:r>
                    <a:rPr lang="zh-TW" altLang="en-US" sz="857" dirty="0">
                      <a:solidFill>
                        <a:schemeClr val="tx1"/>
                      </a:solidFill>
                      <a:latin typeface="源起黑體丹 R" panose="020B0500000000000000" pitchFamily="34" charset="-120"/>
                      <a:ea typeface="源起黑體丹 R" panose="020B0500000000000000" pitchFamily="34" charset="-120"/>
                    </a:rPr>
                    <a:t>化學工程與生物科技系</a:t>
                  </a:r>
                </a:p>
                <a:p>
                  <a:pPr>
                    <a:spcBef>
                      <a:spcPts val="158"/>
                    </a:spcBef>
                  </a:pPr>
                  <a:r>
                    <a:rPr lang="zh-TW" altLang="en-US" sz="857" dirty="0">
                      <a:solidFill>
                        <a:schemeClr val="tx1"/>
                      </a:solidFill>
                      <a:latin typeface="源起黑體丹 R" panose="020B0500000000000000" pitchFamily="34" charset="-120"/>
                      <a:ea typeface="源起黑體丹 R" panose="020B0500000000000000" pitchFamily="34" charset="-120"/>
                    </a:rPr>
                    <a:t>半導體工程與材料系</a:t>
                  </a:r>
                  <a:endParaRPr lang="en-US" altLang="zh-TW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endParaRPr>
                </a:p>
                <a:p>
                  <a:pPr>
                    <a:spcBef>
                      <a:spcPts val="158"/>
                    </a:spcBef>
                  </a:pPr>
                  <a:r>
                    <a:rPr lang="zh-TW" altLang="en-US" sz="857" dirty="0">
                      <a:solidFill>
                        <a:schemeClr val="tx1"/>
                      </a:solidFill>
                      <a:latin typeface="源起黑體丹 R" panose="020B0500000000000000" pitchFamily="34" charset="-120"/>
                      <a:ea typeface="源起黑體丹 R" panose="020B0500000000000000" pitchFamily="34" charset="-120"/>
                    </a:rPr>
                    <a:t>半導體材料與製程學士學位學程</a:t>
                  </a:r>
                  <a:endParaRPr lang="en-US" altLang="zh-TW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endParaRPr>
                </a:p>
              </p:txBody>
            </p:sp>
            <p:sp>
              <p:nvSpPr>
                <p:cNvPr id="35" name="矩形 34">
                  <a:extLst>
                    <a:ext uri="{FF2B5EF4-FFF2-40B4-BE49-F238E27FC236}">
                      <a16:creationId xmlns:a16="http://schemas.microsoft.com/office/drawing/2014/main" id="{A9AEDB15-85EB-4F1A-963C-27ECDD4FDC15}"/>
                    </a:ext>
                  </a:extLst>
                </p:cNvPr>
                <p:cNvSpPr/>
                <p:nvPr/>
              </p:nvSpPr>
              <p:spPr>
                <a:xfrm>
                  <a:off x="3349314" y="917315"/>
                  <a:ext cx="1317600" cy="576000"/>
                </a:xfrm>
                <a:prstGeom prst="rect">
                  <a:avLst/>
                </a:prstGeom>
                <a:solidFill>
                  <a:srgbClr val="F4F2F2"/>
                </a:solidFill>
                <a:ln>
                  <a:noFill/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spcBef>
                      <a:spcPts val="158"/>
                    </a:spcBef>
                  </a:pPr>
                  <a:r>
                    <a:rPr lang="zh-TW" altLang="en-US" sz="1200" b="1" dirty="0">
                      <a:solidFill>
                        <a:srgbClr val="047976"/>
                      </a:solidFill>
                      <a:latin typeface="源起黑體丹 M" panose="020B0600000000000000" pitchFamily="34" charset="-120"/>
                      <a:ea typeface="源起黑體丹 M" panose="020B0600000000000000" pitchFamily="34" charset="-120"/>
                    </a:rPr>
                    <a:t>化工群</a:t>
                  </a:r>
                </a:p>
                <a:p>
                  <a:pPr algn="ctr">
                    <a:spcBef>
                      <a:spcPts val="158"/>
                    </a:spcBef>
                  </a:pPr>
                  <a:r>
                    <a:rPr lang="zh-TW" altLang="en-US" sz="857" dirty="0">
                      <a:solidFill>
                        <a:schemeClr val="tx1"/>
                      </a:solidFill>
                      <a:latin typeface="源起黑體丹 M" panose="020B0600000000000000" pitchFamily="34" charset="-120"/>
                      <a:ea typeface="源起黑體丹 M" panose="020B0600000000000000" pitchFamily="34" charset="-120"/>
                    </a:rPr>
                    <a:t>化工科</a:t>
                  </a:r>
                </a:p>
              </p:txBody>
            </p:sp>
            <p:sp>
              <p:nvSpPr>
                <p:cNvPr id="36" name="矩形 35">
                  <a:extLst>
                    <a:ext uri="{FF2B5EF4-FFF2-40B4-BE49-F238E27FC236}">
                      <a16:creationId xmlns:a16="http://schemas.microsoft.com/office/drawing/2014/main" id="{88F3823C-E86B-43CC-A375-DE425A679D01}"/>
                    </a:ext>
                  </a:extLst>
                </p:cNvPr>
                <p:cNvSpPr/>
                <p:nvPr/>
              </p:nvSpPr>
              <p:spPr>
                <a:xfrm>
                  <a:off x="3355720" y="1492106"/>
                  <a:ext cx="1317461" cy="517234"/>
                </a:xfrm>
                <a:prstGeom prst="rect">
                  <a:avLst/>
                </a:prstGeom>
                <a:solidFill>
                  <a:srgbClr val="8ECEBD"/>
                </a:solidFill>
                <a:ln>
                  <a:noFill/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spcBef>
                      <a:spcPts val="158"/>
                    </a:spcBef>
                  </a:pPr>
                  <a:r>
                    <a:rPr lang="zh-TW" altLang="en-US" sz="857" dirty="0">
                      <a:solidFill>
                        <a:schemeClr val="tx1"/>
                      </a:solidFill>
                      <a:latin typeface="源起黑體丹 M" panose="020B0600000000000000" pitchFamily="34" charset="-120"/>
                      <a:ea typeface="源起黑體丹 M" panose="020B0600000000000000" pitchFamily="34" charset="-120"/>
                    </a:rPr>
                    <a:t>市立松山工農</a:t>
                  </a:r>
                </a:p>
              </p:txBody>
            </p:sp>
            <p:sp>
              <p:nvSpPr>
                <p:cNvPr id="37" name="矩形: 圓角 36">
                  <a:extLst>
                    <a:ext uri="{FF2B5EF4-FFF2-40B4-BE49-F238E27FC236}">
                      <a16:creationId xmlns:a16="http://schemas.microsoft.com/office/drawing/2014/main" id="{B5663F83-62A6-49B8-9420-F3C7A60878A3}"/>
                    </a:ext>
                  </a:extLst>
                </p:cNvPr>
                <p:cNvSpPr/>
                <p:nvPr/>
              </p:nvSpPr>
              <p:spPr>
                <a:xfrm>
                  <a:off x="3225401" y="1414502"/>
                  <a:ext cx="1060633" cy="210839"/>
                </a:xfrm>
                <a:prstGeom prst="roundRect">
                  <a:avLst/>
                </a:prstGeom>
                <a:solidFill>
                  <a:srgbClr val="04797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zh-TW" altLang="en-US" sz="786" dirty="0">
                      <a:solidFill>
                        <a:schemeClr val="bg1"/>
                      </a:solidFill>
                      <a:latin typeface="源起黑體丹 M" panose="020B0600000000000000" pitchFamily="34" charset="-120"/>
                      <a:ea typeface="源起黑體丹 M" panose="020B0600000000000000" pitchFamily="34" charset="-120"/>
                    </a:rPr>
                    <a:t>有化工群的技高</a:t>
                  </a:r>
                </a:p>
              </p:txBody>
            </p:sp>
            <p:sp>
              <p:nvSpPr>
                <p:cNvPr id="38" name="矩形: 圓角 37">
                  <a:extLst>
                    <a:ext uri="{FF2B5EF4-FFF2-40B4-BE49-F238E27FC236}">
                      <a16:creationId xmlns:a16="http://schemas.microsoft.com/office/drawing/2014/main" id="{D7E7D58E-F173-4897-8B5D-16C71DCE007C}"/>
                    </a:ext>
                  </a:extLst>
                </p:cNvPr>
                <p:cNvSpPr/>
                <p:nvPr/>
              </p:nvSpPr>
              <p:spPr>
                <a:xfrm>
                  <a:off x="3224306" y="1895227"/>
                  <a:ext cx="1060633" cy="210839"/>
                </a:xfrm>
                <a:prstGeom prst="roundRect">
                  <a:avLst/>
                </a:prstGeom>
                <a:solidFill>
                  <a:srgbClr val="04797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zh-TW" altLang="en-US" sz="786" dirty="0">
                      <a:solidFill>
                        <a:schemeClr val="bg1"/>
                      </a:solidFill>
                      <a:latin typeface="源起黑體丹 M" panose="020B0600000000000000" pitchFamily="34" charset="-120"/>
                      <a:ea typeface="源起黑體丹 M" panose="020B0600000000000000" pitchFamily="34" charset="-120"/>
                    </a:rPr>
                    <a:t>大學可選擇的科系</a:t>
                  </a:r>
                </a:p>
              </p:txBody>
            </p:sp>
          </p:grpSp>
          <p:grpSp>
            <p:nvGrpSpPr>
              <p:cNvPr id="28" name="群組 27">
                <a:extLst>
                  <a:ext uri="{FF2B5EF4-FFF2-40B4-BE49-F238E27FC236}">
                    <a16:creationId xmlns:a16="http://schemas.microsoft.com/office/drawing/2014/main" id="{7D7EE495-15A1-48CE-B3FE-BA90971BAF69}"/>
                  </a:ext>
                </a:extLst>
              </p:cNvPr>
              <p:cNvGrpSpPr/>
              <p:nvPr/>
            </p:nvGrpSpPr>
            <p:grpSpPr>
              <a:xfrm>
                <a:off x="3321004" y="3267171"/>
                <a:ext cx="1437897" cy="3371791"/>
                <a:chOff x="3186296" y="3444225"/>
                <a:chExt cx="1437897" cy="3371791"/>
              </a:xfrm>
            </p:grpSpPr>
            <p:sp>
              <p:nvSpPr>
                <p:cNvPr id="29" name="矩形 28">
                  <a:extLst>
                    <a:ext uri="{FF2B5EF4-FFF2-40B4-BE49-F238E27FC236}">
                      <a16:creationId xmlns:a16="http://schemas.microsoft.com/office/drawing/2014/main" id="{F73BC70B-0304-432E-8048-FC8D6BE85856}"/>
                    </a:ext>
                  </a:extLst>
                </p:cNvPr>
                <p:cNvSpPr/>
                <p:nvPr/>
              </p:nvSpPr>
              <p:spPr>
                <a:xfrm>
                  <a:off x="3306593" y="5102658"/>
                  <a:ext cx="1317463" cy="1713358"/>
                </a:xfrm>
                <a:prstGeom prst="rect">
                  <a:avLst/>
                </a:prstGeom>
                <a:solidFill>
                  <a:srgbClr val="F4F2F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spcBef>
                      <a:spcPts val="158"/>
                    </a:spcBef>
                  </a:pPr>
                  <a:endParaRPr lang="en-US" altLang="zh-TW" sz="786" b="1" dirty="0">
                    <a:solidFill>
                      <a:srgbClr val="047976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endParaRPr>
                </a:p>
                <a:p>
                  <a:pPr>
                    <a:spcBef>
                      <a:spcPts val="158"/>
                    </a:spcBef>
                  </a:pPr>
                  <a:r>
                    <a:rPr lang="en-US" altLang="zh-TW" sz="786" b="1" dirty="0">
                      <a:solidFill>
                        <a:srgbClr val="047976"/>
                      </a:solidFill>
                      <a:latin typeface="源起黑體丹 R" panose="020B0500000000000000" pitchFamily="34" charset="-120"/>
                      <a:ea typeface="源起黑體丹 R" panose="020B0500000000000000" pitchFamily="34" charset="-120"/>
                    </a:rPr>
                    <a:t>【</a:t>
                  </a:r>
                  <a:r>
                    <a:rPr lang="zh-TW" altLang="en-US" sz="786" b="1" dirty="0">
                      <a:solidFill>
                        <a:srgbClr val="047976"/>
                      </a:solidFill>
                      <a:latin typeface="源起黑體丹 R" panose="020B0500000000000000" pitchFamily="34" charset="-120"/>
                      <a:ea typeface="源起黑體丹 R" panose="020B0500000000000000" pitchFamily="34" charset="-120"/>
                    </a:rPr>
                    <a:t>工程</a:t>
                  </a:r>
                  <a:r>
                    <a:rPr lang="en-US" altLang="zh-TW" sz="786" b="1" dirty="0">
                      <a:solidFill>
                        <a:srgbClr val="047976"/>
                      </a:solidFill>
                      <a:latin typeface="源起黑體丹 R" panose="020B0500000000000000" pitchFamily="34" charset="-120"/>
                      <a:ea typeface="源起黑體丹 R" panose="020B0500000000000000" pitchFamily="34" charset="-120"/>
                    </a:rPr>
                    <a:t>】</a:t>
                  </a:r>
                </a:p>
                <a:p>
                  <a:pPr>
                    <a:spcBef>
                      <a:spcPts val="158"/>
                    </a:spcBef>
                  </a:pPr>
                  <a:r>
                    <a:rPr lang="zh-TW" altLang="en-US" sz="786" dirty="0">
                      <a:solidFill>
                        <a:schemeClr val="tx1"/>
                      </a:solidFill>
                      <a:latin typeface="源起黑體丹 R" panose="020B0500000000000000" pitchFamily="34" charset="-120"/>
                      <a:ea typeface="源起黑體丹 R" panose="020B0500000000000000" pitchFamily="34" charset="-120"/>
                    </a:rPr>
                    <a:t>建築系、營建工程系</a:t>
                  </a:r>
                  <a:endParaRPr lang="en-US" altLang="zh-TW" sz="786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endParaRPr>
                </a:p>
                <a:p>
                  <a:pPr>
                    <a:spcBef>
                      <a:spcPts val="158"/>
                    </a:spcBef>
                  </a:pPr>
                  <a:r>
                    <a:rPr lang="zh-TW" altLang="en-US" sz="786" dirty="0">
                      <a:solidFill>
                        <a:schemeClr val="tx1"/>
                      </a:solidFill>
                      <a:latin typeface="源起黑體丹 R" panose="020B0500000000000000" pitchFamily="34" charset="-120"/>
                      <a:ea typeface="源起黑體丹 R" panose="020B0500000000000000" pitchFamily="34" charset="-120"/>
                    </a:rPr>
                    <a:t>土木工程系、土木與防災系</a:t>
                  </a:r>
                  <a:endParaRPr lang="en-US" altLang="zh-TW" sz="786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endParaRPr>
                </a:p>
                <a:p>
                  <a:pPr>
                    <a:spcBef>
                      <a:spcPts val="158"/>
                    </a:spcBef>
                  </a:pPr>
                  <a:r>
                    <a:rPr lang="zh-TW" altLang="en-US" sz="786" dirty="0">
                      <a:solidFill>
                        <a:schemeClr val="tx1"/>
                      </a:solidFill>
                      <a:latin typeface="源起黑體丹 R" panose="020B0500000000000000" pitchFamily="34" charset="-120"/>
                      <a:ea typeface="源起黑體丹 R" panose="020B0500000000000000" pitchFamily="34" charset="-120"/>
                    </a:rPr>
                    <a:t>土木工程與環境資源管理系</a:t>
                  </a:r>
                  <a:endParaRPr lang="en-US" altLang="zh-TW" sz="786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endParaRPr>
                </a:p>
                <a:p>
                  <a:pPr>
                    <a:spcBef>
                      <a:spcPts val="158"/>
                    </a:spcBef>
                  </a:pPr>
                  <a:r>
                    <a:rPr lang="zh-TW" altLang="en-US" sz="786" dirty="0">
                      <a:solidFill>
                        <a:schemeClr val="tx1"/>
                      </a:solidFill>
                      <a:latin typeface="源起黑體丹 R" panose="020B0500000000000000" pitchFamily="34" charset="-120"/>
                      <a:ea typeface="源起黑體丹 R" panose="020B0500000000000000" pitchFamily="34" charset="-120"/>
                    </a:rPr>
                    <a:t>應用空間資訊系</a:t>
                  </a:r>
                  <a:endParaRPr lang="en-US" altLang="zh-TW" sz="786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endParaRPr>
                </a:p>
                <a:p>
                  <a:pPr>
                    <a:spcBef>
                      <a:spcPts val="158"/>
                    </a:spcBef>
                  </a:pPr>
                  <a:r>
                    <a:rPr lang="zh-TW" altLang="en-US" sz="786" dirty="0">
                      <a:solidFill>
                        <a:schemeClr val="tx1"/>
                      </a:solidFill>
                      <a:latin typeface="源起黑體丹 R" panose="020B0500000000000000" pitchFamily="34" charset="-120"/>
                      <a:ea typeface="源起黑體丹 R" panose="020B0500000000000000" pitchFamily="34" charset="-120"/>
                    </a:rPr>
                    <a:t>材料及資源工程系</a:t>
                  </a:r>
                  <a:endParaRPr lang="en-US" altLang="zh-TW" sz="786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endParaRPr>
                </a:p>
                <a:p>
                  <a:pPr>
                    <a:spcBef>
                      <a:spcPts val="158"/>
                    </a:spcBef>
                  </a:pPr>
                  <a:r>
                    <a:rPr lang="zh-TW" altLang="en-US" sz="786" dirty="0">
                      <a:solidFill>
                        <a:schemeClr val="tx1"/>
                      </a:solidFill>
                      <a:latin typeface="源起黑體丹 R" panose="020B0500000000000000" pitchFamily="34" charset="-120"/>
                      <a:ea typeface="源起黑體丹 R" panose="020B0500000000000000" pitchFamily="34" charset="-120"/>
                    </a:rPr>
                    <a:t>風力發電學士學位學程</a:t>
                  </a:r>
                </a:p>
                <a:p>
                  <a:pPr>
                    <a:spcBef>
                      <a:spcPts val="315"/>
                    </a:spcBef>
                  </a:pPr>
                  <a:r>
                    <a:rPr lang="en-US" altLang="zh-TW" sz="786" b="1" dirty="0">
                      <a:solidFill>
                        <a:srgbClr val="047976"/>
                      </a:solidFill>
                      <a:latin typeface="源起黑體丹 R" panose="020B0500000000000000" pitchFamily="34" charset="-120"/>
                      <a:ea typeface="源起黑體丹 R" panose="020B0500000000000000" pitchFamily="34" charset="-120"/>
                    </a:rPr>
                    <a:t>【</a:t>
                  </a:r>
                  <a:r>
                    <a:rPr lang="zh-TW" altLang="en-US" sz="786" b="1" dirty="0">
                      <a:solidFill>
                        <a:srgbClr val="047976"/>
                      </a:solidFill>
                      <a:latin typeface="源起黑體丹 R" panose="020B0500000000000000" pitchFamily="34" charset="-120"/>
                      <a:ea typeface="源起黑體丹 R" panose="020B0500000000000000" pitchFamily="34" charset="-120"/>
                    </a:rPr>
                    <a:t>設計</a:t>
                  </a:r>
                  <a:r>
                    <a:rPr lang="en-US" altLang="zh-TW" sz="786" b="1" dirty="0">
                      <a:solidFill>
                        <a:srgbClr val="047976"/>
                      </a:solidFill>
                      <a:latin typeface="源起黑體丹 R" panose="020B0500000000000000" pitchFamily="34" charset="-120"/>
                      <a:ea typeface="源起黑體丹 R" panose="020B0500000000000000" pitchFamily="34" charset="-120"/>
                    </a:rPr>
                    <a:t>】</a:t>
                  </a:r>
                  <a:endParaRPr lang="zh-TW" altLang="en-US" sz="786" b="1" dirty="0">
                    <a:solidFill>
                      <a:srgbClr val="047976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endParaRPr>
                </a:p>
                <a:p>
                  <a:pPr>
                    <a:spcBef>
                      <a:spcPts val="158"/>
                    </a:spcBef>
                  </a:pPr>
                  <a:r>
                    <a:rPr lang="zh-TW" altLang="en-US" sz="786" dirty="0">
                      <a:solidFill>
                        <a:schemeClr val="tx1"/>
                      </a:solidFill>
                      <a:latin typeface="源起黑體丹 R" panose="020B0500000000000000" pitchFamily="34" charset="-120"/>
                      <a:ea typeface="源起黑體丹 R" panose="020B0500000000000000" pitchFamily="34" charset="-120"/>
                    </a:rPr>
                    <a:t>室內設計系</a:t>
                  </a:r>
                  <a:endParaRPr lang="en-US" altLang="zh-TW" sz="786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endParaRPr>
                </a:p>
                <a:p>
                  <a:pPr>
                    <a:spcBef>
                      <a:spcPts val="158"/>
                    </a:spcBef>
                  </a:pPr>
                  <a:r>
                    <a:rPr lang="zh-TW" altLang="en-US" sz="786" dirty="0">
                      <a:solidFill>
                        <a:schemeClr val="tx1"/>
                      </a:solidFill>
                      <a:latin typeface="源起黑體丹 R" panose="020B0500000000000000" pitchFamily="34" charset="-120"/>
                      <a:ea typeface="源起黑體丹 R" panose="020B0500000000000000" pitchFamily="34" charset="-120"/>
                    </a:rPr>
                    <a:t>室內設計與管理系</a:t>
                  </a:r>
                  <a:endParaRPr lang="en-US" altLang="zh-TW" sz="786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endParaRPr>
                </a:p>
              </p:txBody>
            </p:sp>
            <p:sp>
              <p:nvSpPr>
                <p:cNvPr id="30" name="矩形 29">
                  <a:extLst>
                    <a:ext uri="{FF2B5EF4-FFF2-40B4-BE49-F238E27FC236}">
                      <a16:creationId xmlns:a16="http://schemas.microsoft.com/office/drawing/2014/main" id="{6C379490-B762-4B50-AB4F-60B6A9EF604A}"/>
                    </a:ext>
                  </a:extLst>
                </p:cNvPr>
                <p:cNvSpPr/>
                <p:nvPr/>
              </p:nvSpPr>
              <p:spPr>
                <a:xfrm>
                  <a:off x="3306593" y="3444225"/>
                  <a:ext cx="1317600" cy="762975"/>
                </a:xfrm>
                <a:prstGeom prst="rect">
                  <a:avLst/>
                </a:prstGeom>
                <a:solidFill>
                  <a:srgbClr val="F4F2F2"/>
                </a:solidFill>
                <a:ln>
                  <a:noFill/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spcBef>
                      <a:spcPts val="158"/>
                    </a:spcBef>
                  </a:pPr>
                  <a:r>
                    <a:rPr lang="zh-TW" altLang="en-US" sz="1200" b="1" dirty="0">
                      <a:solidFill>
                        <a:srgbClr val="047976"/>
                      </a:solidFill>
                      <a:latin typeface="源起黑體丹 M" panose="020B0600000000000000" pitchFamily="34" charset="-120"/>
                      <a:ea typeface="源起黑體丹 M" panose="020B0600000000000000" pitchFamily="34" charset="-120"/>
                    </a:rPr>
                    <a:t>土木與建築群</a:t>
                  </a:r>
                </a:p>
                <a:p>
                  <a:pPr algn="ctr">
                    <a:spcBef>
                      <a:spcPts val="158"/>
                    </a:spcBef>
                  </a:pPr>
                  <a:r>
                    <a:rPr lang="zh-TW" altLang="en-US" sz="857" dirty="0">
                      <a:solidFill>
                        <a:schemeClr val="tx1"/>
                      </a:solidFill>
                      <a:latin typeface="源起黑體丹 M" panose="020B0600000000000000" pitchFamily="34" charset="-120"/>
                      <a:ea typeface="源起黑體丹 M" panose="020B0600000000000000" pitchFamily="34" charset="-120"/>
                    </a:rPr>
                    <a:t>建築科、土木科</a:t>
                  </a:r>
                  <a:endParaRPr lang="en-US" altLang="zh-TW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endParaRPr>
                </a:p>
                <a:p>
                  <a:pPr algn="ctr">
                    <a:spcBef>
                      <a:spcPts val="158"/>
                    </a:spcBef>
                  </a:pPr>
                  <a:r>
                    <a:rPr lang="zh-TW" altLang="en-US" sz="857" dirty="0">
                      <a:solidFill>
                        <a:schemeClr val="tx1"/>
                      </a:solidFill>
                      <a:latin typeface="源起黑體丹 M" panose="020B0600000000000000" pitchFamily="34" charset="-120"/>
                      <a:ea typeface="源起黑體丹 M" panose="020B0600000000000000" pitchFamily="34" charset="-120"/>
                    </a:rPr>
                    <a:t>空間測繪科</a:t>
                  </a:r>
                </a:p>
              </p:txBody>
            </p:sp>
            <p:sp>
              <p:nvSpPr>
                <p:cNvPr id="31" name="矩形 30">
                  <a:extLst>
                    <a:ext uri="{FF2B5EF4-FFF2-40B4-BE49-F238E27FC236}">
                      <a16:creationId xmlns:a16="http://schemas.microsoft.com/office/drawing/2014/main" id="{4FF84DD0-9E2F-4964-94E0-79FA7C3117A1}"/>
                    </a:ext>
                  </a:extLst>
                </p:cNvPr>
                <p:cNvSpPr/>
                <p:nvPr/>
              </p:nvSpPr>
              <p:spPr>
                <a:xfrm>
                  <a:off x="3306593" y="4207671"/>
                  <a:ext cx="1317462" cy="923301"/>
                </a:xfrm>
                <a:prstGeom prst="rect">
                  <a:avLst/>
                </a:prstGeom>
                <a:solidFill>
                  <a:srgbClr val="8ECEBD"/>
                </a:solidFill>
                <a:ln>
                  <a:noFill/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spcBef>
                      <a:spcPts val="158"/>
                    </a:spcBef>
                  </a:pPr>
                  <a:r>
                    <a:rPr lang="zh-TW" altLang="en-US" sz="857" dirty="0">
                      <a:solidFill>
                        <a:schemeClr val="tx1"/>
                      </a:solidFill>
                      <a:latin typeface="源起黑體丹 M" panose="020B0600000000000000" pitchFamily="34" charset="-120"/>
                      <a:ea typeface="源起黑體丹 M" panose="020B0600000000000000" pitchFamily="34" charset="-120"/>
                    </a:rPr>
                    <a:t>市立大安高工</a:t>
                  </a:r>
                  <a:endParaRPr lang="en-US" altLang="zh-TW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endParaRPr>
                </a:p>
                <a:p>
                  <a:pPr algn="ctr">
                    <a:spcBef>
                      <a:spcPts val="158"/>
                    </a:spcBef>
                  </a:pPr>
                  <a:r>
                    <a:rPr lang="zh-TW" altLang="en-US" sz="857" dirty="0">
                      <a:solidFill>
                        <a:schemeClr val="tx1"/>
                      </a:solidFill>
                      <a:latin typeface="源起黑體丹 M" panose="020B0600000000000000" pitchFamily="34" charset="-120"/>
                      <a:ea typeface="源起黑體丹 M" panose="020B0600000000000000" pitchFamily="34" charset="-120"/>
                    </a:rPr>
                    <a:t>市立南港高工</a:t>
                  </a:r>
                  <a:endParaRPr lang="en-US" altLang="zh-TW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endParaRPr>
                </a:p>
                <a:p>
                  <a:pPr algn="ctr">
                    <a:spcBef>
                      <a:spcPts val="158"/>
                    </a:spcBef>
                  </a:pPr>
                  <a:r>
                    <a:rPr lang="zh-TW" altLang="en-US" sz="857" dirty="0">
                      <a:solidFill>
                        <a:schemeClr val="tx1"/>
                      </a:solidFill>
                      <a:latin typeface="源起黑體丹 M" panose="020B0600000000000000" pitchFamily="34" charset="-120"/>
                      <a:ea typeface="源起黑體丹 M" panose="020B0600000000000000" pitchFamily="34" charset="-120"/>
                    </a:rPr>
                    <a:t>市立瑞芳高工</a:t>
                  </a:r>
                  <a:endParaRPr lang="en-US" altLang="zh-TW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endParaRPr>
                </a:p>
                <a:p>
                  <a:pPr algn="ctr">
                    <a:spcBef>
                      <a:spcPts val="158"/>
                    </a:spcBef>
                  </a:pPr>
                  <a:r>
                    <a:rPr lang="zh-TW" altLang="en-US" sz="857" dirty="0">
                      <a:solidFill>
                        <a:schemeClr val="tx1"/>
                      </a:solidFill>
                      <a:latin typeface="源起黑體丹 M" panose="020B0600000000000000" pitchFamily="34" charset="-120"/>
                      <a:ea typeface="源起黑體丹 M" panose="020B0600000000000000" pitchFamily="34" charset="-120"/>
                    </a:rPr>
                    <a:t>惇敍工商</a:t>
                  </a:r>
                </a:p>
              </p:txBody>
            </p:sp>
            <p:sp>
              <p:nvSpPr>
                <p:cNvPr id="32" name="矩形: 圓角 31">
                  <a:extLst>
                    <a:ext uri="{FF2B5EF4-FFF2-40B4-BE49-F238E27FC236}">
                      <a16:creationId xmlns:a16="http://schemas.microsoft.com/office/drawing/2014/main" id="{46C996C0-7810-4332-B2FF-7560022188BB}"/>
                    </a:ext>
                  </a:extLst>
                </p:cNvPr>
                <p:cNvSpPr/>
                <p:nvPr/>
              </p:nvSpPr>
              <p:spPr>
                <a:xfrm>
                  <a:off x="3186296" y="4101780"/>
                  <a:ext cx="1060633" cy="210839"/>
                </a:xfrm>
                <a:prstGeom prst="roundRect">
                  <a:avLst/>
                </a:prstGeom>
                <a:solidFill>
                  <a:srgbClr val="04797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zh-TW" altLang="en-US" sz="786" dirty="0">
                      <a:solidFill>
                        <a:schemeClr val="bg1"/>
                      </a:solidFill>
                      <a:latin typeface="源起黑體丹 M" panose="020B0600000000000000" pitchFamily="34" charset="-120"/>
                      <a:ea typeface="源起黑體丹 M" panose="020B0600000000000000" pitchFamily="34" charset="-120"/>
                    </a:rPr>
                    <a:t>有土建群的技高</a:t>
                  </a:r>
                </a:p>
              </p:txBody>
            </p:sp>
            <p:sp>
              <p:nvSpPr>
                <p:cNvPr id="33" name="矩形: 圓角 32">
                  <a:extLst>
                    <a:ext uri="{FF2B5EF4-FFF2-40B4-BE49-F238E27FC236}">
                      <a16:creationId xmlns:a16="http://schemas.microsoft.com/office/drawing/2014/main" id="{CE1BC927-2313-4DAD-B864-C02883230075}"/>
                    </a:ext>
                  </a:extLst>
                </p:cNvPr>
                <p:cNvSpPr/>
                <p:nvPr/>
              </p:nvSpPr>
              <p:spPr>
                <a:xfrm>
                  <a:off x="3186296" y="5025552"/>
                  <a:ext cx="1060633" cy="210839"/>
                </a:xfrm>
                <a:prstGeom prst="roundRect">
                  <a:avLst/>
                </a:prstGeom>
                <a:solidFill>
                  <a:srgbClr val="04797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zh-TW" altLang="en-US" sz="786" dirty="0">
                      <a:solidFill>
                        <a:schemeClr val="bg1"/>
                      </a:solidFill>
                      <a:latin typeface="源起黑體丹 M" panose="020B0600000000000000" pitchFamily="34" charset="-120"/>
                      <a:ea typeface="源起黑體丹 M" panose="020B0600000000000000" pitchFamily="34" charset="-120"/>
                    </a:rPr>
                    <a:t>大學可選擇的科系</a:t>
                  </a:r>
                </a:p>
              </p:txBody>
            </p:sp>
          </p:grpSp>
        </p:grpSp>
        <p:grpSp>
          <p:nvGrpSpPr>
            <p:cNvPr id="8" name="群組 7">
              <a:extLst>
                <a:ext uri="{FF2B5EF4-FFF2-40B4-BE49-F238E27FC236}">
                  <a16:creationId xmlns:a16="http://schemas.microsoft.com/office/drawing/2014/main" id="{C646CAB0-BB8F-48F7-B72D-46F1CD98C078}"/>
                </a:ext>
              </a:extLst>
            </p:cNvPr>
            <p:cNvGrpSpPr/>
            <p:nvPr/>
          </p:nvGrpSpPr>
          <p:grpSpPr>
            <a:xfrm>
              <a:off x="5256470" y="1256232"/>
              <a:ext cx="3091431" cy="7088736"/>
              <a:chOff x="4909194" y="335671"/>
              <a:chExt cx="2803201" cy="6427820"/>
            </a:xfrm>
          </p:grpSpPr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id="{A4A9DFD7-A7A0-4647-BD5C-41CAAB5408FE}"/>
                  </a:ext>
                </a:extLst>
              </p:cNvPr>
              <p:cNvSpPr/>
              <p:nvPr/>
            </p:nvSpPr>
            <p:spPr>
              <a:xfrm>
                <a:off x="5033170" y="2145459"/>
                <a:ext cx="2675986" cy="1953814"/>
              </a:xfrm>
              <a:prstGeom prst="rect">
                <a:avLst/>
              </a:prstGeom>
              <a:solidFill>
                <a:srgbClr val="DAEFE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spcBef>
                    <a:spcPts val="158"/>
                  </a:spcBef>
                </a:pPr>
                <a:endParaRPr lang="en-US" altLang="zh-TW" sz="857" b="1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  <a:p>
                <a:pPr>
                  <a:spcBef>
                    <a:spcPts val="250"/>
                  </a:spcBef>
                </a:pPr>
                <a:r>
                  <a:rPr lang="zh-TW" altLang="en-US" sz="857" b="1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電機類</a:t>
                </a:r>
              </a:p>
              <a:p>
                <a:pPr>
                  <a:spcBef>
                    <a:spcPts val="315"/>
                  </a:spcBef>
                </a:pPr>
                <a:r>
                  <a:rPr lang="en-US" altLang="zh-TW" sz="857" b="1" dirty="0">
                    <a:solidFill>
                      <a:srgbClr val="047976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【</a:t>
                </a:r>
                <a:r>
                  <a:rPr lang="zh-TW" altLang="en-US" sz="857" b="1" dirty="0">
                    <a:solidFill>
                      <a:srgbClr val="047976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電資</a:t>
                </a:r>
                <a:r>
                  <a:rPr lang="en-US" altLang="zh-TW" sz="857" b="1" dirty="0">
                    <a:solidFill>
                      <a:srgbClr val="047976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】</a:t>
                </a:r>
                <a:endParaRPr lang="zh-TW" altLang="en-US" sz="857" b="1" dirty="0">
                  <a:solidFill>
                    <a:srgbClr val="047976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電機工程系、 資訊工程系、資訊科技系、 資訊與通訊系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電腦與通訊工程系、電機與資訊工程系、智慧機電工程與應用系</a:t>
                </a:r>
              </a:p>
              <a:p>
                <a:pPr>
                  <a:spcBef>
                    <a:spcPts val="315"/>
                  </a:spcBef>
                </a:pPr>
                <a:r>
                  <a:rPr lang="en-US" altLang="zh-TW" sz="857" b="1" dirty="0">
                    <a:solidFill>
                      <a:srgbClr val="047976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【</a:t>
                </a:r>
                <a:r>
                  <a:rPr lang="zh-TW" altLang="en-US" sz="857" b="1" dirty="0">
                    <a:solidFill>
                      <a:srgbClr val="047976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工程</a:t>
                </a:r>
                <a:r>
                  <a:rPr lang="en-US" altLang="zh-TW" sz="857" b="1" dirty="0">
                    <a:solidFill>
                      <a:srgbClr val="047976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】</a:t>
                </a: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機械工程系、材料工程系、材料科學與工程系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航空機械系、航空維修組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物聯網工程與應用學士學位學程</a:t>
                </a:r>
              </a:p>
              <a:p>
                <a:pPr>
                  <a:spcBef>
                    <a:spcPts val="315"/>
                  </a:spcBef>
                </a:pPr>
                <a:r>
                  <a:rPr lang="en-US" altLang="zh-TW" sz="857" b="1" dirty="0">
                    <a:solidFill>
                      <a:srgbClr val="047976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【</a:t>
                </a:r>
                <a:r>
                  <a:rPr lang="zh-TW" altLang="en-US" sz="857" b="1" dirty="0">
                    <a:solidFill>
                      <a:srgbClr val="047976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管理</a:t>
                </a:r>
                <a:r>
                  <a:rPr lang="en-US" altLang="zh-TW" sz="857" b="1" dirty="0">
                    <a:solidFill>
                      <a:srgbClr val="047976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】</a:t>
                </a:r>
                <a:endParaRPr lang="zh-TW" altLang="en-US" sz="857" b="1" dirty="0">
                  <a:solidFill>
                    <a:srgbClr val="047976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資訊管理系、運動產業經營學士學位學程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  <a:spcAft>
                    <a:spcPts val="429"/>
                  </a:spcAft>
                </a:pPr>
                <a:endParaRPr lang="en-US" altLang="zh-TW" sz="857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</p:txBody>
          </p:sp>
          <p:sp>
            <p:nvSpPr>
              <p:cNvPr id="22" name="矩形 21">
                <a:extLst>
                  <a:ext uri="{FF2B5EF4-FFF2-40B4-BE49-F238E27FC236}">
                    <a16:creationId xmlns:a16="http://schemas.microsoft.com/office/drawing/2014/main" id="{4B9B0924-9EC4-4669-87AD-4C63FC85F8E5}"/>
                  </a:ext>
                </a:extLst>
              </p:cNvPr>
              <p:cNvSpPr/>
              <p:nvPr/>
            </p:nvSpPr>
            <p:spPr>
              <a:xfrm>
                <a:off x="5033171" y="335671"/>
                <a:ext cx="2675985" cy="649121"/>
              </a:xfrm>
              <a:prstGeom prst="rect">
                <a:avLst/>
              </a:prstGeom>
              <a:solidFill>
                <a:srgbClr val="F4F2F2"/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Bef>
                    <a:spcPts val="158"/>
                  </a:spcBef>
                </a:pPr>
                <a:r>
                  <a:rPr lang="zh-TW" altLang="en-US" sz="1200" b="1" dirty="0">
                    <a:solidFill>
                      <a:srgbClr val="047976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電機與電子群</a:t>
                </a: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電機科、電子科、資訊科、控制科、冷凍空調科</a:t>
                </a:r>
              </a:p>
            </p:txBody>
          </p:sp>
          <p:sp>
            <p:nvSpPr>
              <p:cNvPr id="23" name="矩形 22">
                <a:extLst>
                  <a:ext uri="{FF2B5EF4-FFF2-40B4-BE49-F238E27FC236}">
                    <a16:creationId xmlns:a16="http://schemas.microsoft.com/office/drawing/2014/main" id="{7517781A-7109-49B2-A410-450A13709D09}"/>
                  </a:ext>
                </a:extLst>
              </p:cNvPr>
              <p:cNvSpPr/>
              <p:nvPr/>
            </p:nvSpPr>
            <p:spPr>
              <a:xfrm>
                <a:off x="5033171" y="984791"/>
                <a:ext cx="2675985" cy="1160668"/>
              </a:xfrm>
              <a:prstGeom prst="rect">
                <a:avLst/>
              </a:prstGeom>
              <a:solidFill>
                <a:srgbClr val="8ECEBD"/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市立大安高工、市立松山工農、市立木柵高工</a:t>
                </a:r>
                <a:endParaRPr lang="en-US" altLang="zh-TW" sz="857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市立南港高工、市立</a:t>
                </a:r>
                <a:r>
                  <a:rPr lang="zh-TW" altLang="en-US" sz="857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內湖高工、</a:t>
                </a: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市立泰山高中</a:t>
                </a:r>
                <a:endParaRPr lang="en-US" altLang="zh-TW" sz="857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市立瑞芳高工、市立新北高工、市立淡水商工</a:t>
                </a:r>
                <a:endParaRPr lang="en-US" altLang="zh-TW" sz="857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市立鶯歌工商、市立樟樹國際實中、開南高中</a:t>
                </a:r>
                <a:endParaRPr lang="en-US" altLang="zh-TW" sz="857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惇敍工商、滬江高中、東海高中、樹人家商</a:t>
                </a:r>
                <a:endParaRPr lang="en-US" altLang="zh-TW" sz="857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智光商工、豫章工商、莊敬工家</a:t>
                </a:r>
              </a:p>
            </p:txBody>
          </p:sp>
          <p:sp>
            <p:nvSpPr>
              <p:cNvPr id="24" name="矩形 23">
                <a:extLst>
                  <a:ext uri="{FF2B5EF4-FFF2-40B4-BE49-F238E27FC236}">
                    <a16:creationId xmlns:a16="http://schemas.microsoft.com/office/drawing/2014/main" id="{6A95466C-DE7F-43B0-8397-66CA3A6B51C8}"/>
                  </a:ext>
                </a:extLst>
              </p:cNvPr>
              <p:cNvSpPr/>
              <p:nvPr/>
            </p:nvSpPr>
            <p:spPr>
              <a:xfrm>
                <a:off x="5036410" y="4099273"/>
                <a:ext cx="2675985" cy="2664218"/>
              </a:xfrm>
              <a:prstGeom prst="rect">
                <a:avLst/>
              </a:prstGeom>
              <a:solidFill>
                <a:srgbClr val="F4F2F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spcBef>
                    <a:spcPts val="158"/>
                  </a:spcBef>
                </a:pPr>
                <a:r>
                  <a:rPr lang="zh-TW" altLang="en-US" sz="857" b="1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資電類</a:t>
                </a:r>
              </a:p>
              <a:p>
                <a:pPr>
                  <a:spcBef>
                    <a:spcPts val="315"/>
                  </a:spcBef>
                </a:pPr>
                <a:r>
                  <a:rPr lang="en-US" altLang="zh-TW" sz="857" b="1" dirty="0">
                    <a:solidFill>
                      <a:srgbClr val="047976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【</a:t>
                </a:r>
                <a:r>
                  <a:rPr lang="zh-TW" altLang="en-US" sz="857" b="1" dirty="0">
                    <a:solidFill>
                      <a:srgbClr val="047976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電資</a:t>
                </a:r>
                <a:r>
                  <a:rPr lang="en-US" altLang="zh-TW" sz="857" b="1" dirty="0">
                    <a:solidFill>
                      <a:srgbClr val="047976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】</a:t>
                </a:r>
                <a:endParaRPr lang="zh-TW" altLang="en-US" sz="857" b="1" dirty="0">
                  <a:solidFill>
                    <a:srgbClr val="047976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電子工程系、資訊工程系、資訊與通訊系、資訊科技系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電機工程系、電腦與通訊工程系、電機與資訊工程系</a:t>
                </a:r>
              </a:p>
              <a:p>
                <a:pPr>
                  <a:spcBef>
                    <a:spcPts val="315"/>
                  </a:spcBef>
                </a:pPr>
                <a:r>
                  <a:rPr lang="en-US" altLang="zh-TW" sz="857" b="1" dirty="0">
                    <a:solidFill>
                      <a:srgbClr val="047976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【</a:t>
                </a:r>
                <a:r>
                  <a:rPr lang="zh-TW" altLang="en-US" sz="857" b="1" dirty="0">
                    <a:solidFill>
                      <a:srgbClr val="047976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設計</a:t>
                </a:r>
                <a:r>
                  <a:rPr lang="en-US" altLang="zh-TW" sz="857" b="1" dirty="0">
                    <a:solidFill>
                      <a:srgbClr val="047976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】</a:t>
                </a:r>
                <a:endParaRPr lang="zh-TW" altLang="en-US" sz="857" b="1" dirty="0">
                  <a:solidFill>
                    <a:srgbClr val="047976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數位多媒體設計系、創意科技與產品設計系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行動商務與多媒體應用系</a:t>
                </a:r>
              </a:p>
              <a:p>
                <a:pPr>
                  <a:spcBef>
                    <a:spcPts val="315"/>
                  </a:spcBef>
                </a:pPr>
                <a:r>
                  <a:rPr lang="en-US" altLang="zh-TW" sz="857" b="1" dirty="0">
                    <a:solidFill>
                      <a:srgbClr val="047976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【</a:t>
                </a:r>
                <a:r>
                  <a:rPr lang="zh-TW" altLang="en-US" sz="857" b="1" dirty="0">
                    <a:solidFill>
                      <a:srgbClr val="047976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工程</a:t>
                </a:r>
                <a:r>
                  <a:rPr lang="en-US" altLang="zh-TW" sz="857" b="1" dirty="0">
                    <a:solidFill>
                      <a:srgbClr val="047976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】</a:t>
                </a:r>
                <a:endParaRPr lang="zh-TW" altLang="en-US" sz="857" b="1" dirty="0">
                  <a:solidFill>
                    <a:srgbClr val="047976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材料工程系、機械工程系車輛組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環境與安全衛生工程系、工業人工智慧學士學位學程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半導體材料與製程學士學位學程、物聯網工程與應用學士學位學程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315"/>
                  </a:spcBef>
                </a:pPr>
                <a:r>
                  <a:rPr lang="en-US" altLang="zh-TW" sz="857" b="1" dirty="0">
                    <a:solidFill>
                      <a:srgbClr val="047976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【</a:t>
                </a:r>
                <a:r>
                  <a:rPr lang="zh-TW" altLang="en-US" sz="857" b="1" dirty="0">
                    <a:solidFill>
                      <a:srgbClr val="047976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管理</a:t>
                </a:r>
                <a:r>
                  <a:rPr lang="en-US" altLang="zh-TW" sz="857" b="1" dirty="0">
                    <a:solidFill>
                      <a:srgbClr val="047976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】</a:t>
                </a:r>
                <a:endParaRPr lang="zh-TW" altLang="en-US" sz="857" b="1" dirty="0">
                  <a:solidFill>
                    <a:srgbClr val="047976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財務金融系、會計資訊系、商務科技管理系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資訊管理系、工業工程與管理系、企業資訊與管理系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運動產業經營學士學位學程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</p:txBody>
          </p:sp>
          <p:sp>
            <p:nvSpPr>
              <p:cNvPr id="25" name="矩形: 圓角 24">
                <a:extLst>
                  <a:ext uri="{FF2B5EF4-FFF2-40B4-BE49-F238E27FC236}">
                    <a16:creationId xmlns:a16="http://schemas.microsoft.com/office/drawing/2014/main" id="{B3961DFE-C0D5-42A7-A046-576CA43C3B70}"/>
                  </a:ext>
                </a:extLst>
              </p:cNvPr>
              <p:cNvSpPr/>
              <p:nvPr/>
            </p:nvSpPr>
            <p:spPr>
              <a:xfrm>
                <a:off x="4909194" y="913354"/>
                <a:ext cx="1152000" cy="210839"/>
              </a:xfrm>
              <a:prstGeom prst="roundRect">
                <a:avLst/>
              </a:prstGeom>
              <a:solidFill>
                <a:srgbClr val="04797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zh-TW" altLang="en-US" sz="786" dirty="0">
                    <a:solidFill>
                      <a:schemeClr val="bg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有電機與電子群的技高</a:t>
                </a:r>
              </a:p>
            </p:txBody>
          </p:sp>
          <p:sp>
            <p:nvSpPr>
              <p:cNvPr id="26" name="矩形: 圓角 25">
                <a:extLst>
                  <a:ext uri="{FF2B5EF4-FFF2-40B4-BE49-F238E27FC236}">
                    <a16:creationId xmlns:a16="http://schemas.microsoft.com/office/drawing/2014/main" id="{53AD3B45-6048-4DC2-85F2-3AA20523DF42}"/>
                  </a:ext>
                </a:extLst>
              </p:cNvPr>
              <p:cNvSpPr/>
              <p:nvPr/>
            </p:nvSpPr>
            <p:spPr>
              <a:xfrm>
                <a:off x="4909194" y="2033825"/>
                <a:ext cx="1152000" cy="210839"/>
              </a:xfrm>
              <a:prstGeom prst="roundRect">
                <a:avLst/>
              </a:prstGeom>
              <a:solidFill>
                <a:srgbClr val="04797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zh-TW" altLang="en-US" sz="786" dirty="0">
                    <a:solidFill>
                      <a:schemeClr val="bg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大學可選擇的科系</a:t>
                </a:r>
              </a:p>
            </p:txBody>
          </p:sp>
        </p:grpSp>
        <p:grpSp>
          <p:nvGrpSpPr>
            <p:cNvPr id="9" name="群組 8">
              <a:extLst>
                <a:ext uri="{FF2B5EF4-FFF2-40B4-BE49-F238E27FC236}">
                  <a16:creationId xmlns:a16="http://schemas.microsoft.com/office/drawing/2014/main" id="{1576F768-52B2-4051-8349-8162654CA12A}"/>
                </a:ext>
              </a:extLst>
            </p:cNvPr>
            <p:cNvGrpSpPr/>
            <p:nvPr/>
          </p:nvGrpSpPr>
          <p:grpSpPr>
            <a:xfrm>
              <a:off x="8487544" y="1755392"/>
              <a:ext cx="2069324" cy="6090415"/>
              <a:chOff x="7828258" y="810570"/>
              <a:chExt cx="1876390" cy="5522577"/>
            </a:xfrm>
          </p:grpSpPr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FF2B7526-5AFB-4B19-AFB2-8A048DA24A86}"/>
                  </a:ext>
                </a:extLst>
              </p:cNvPr>
              <p:cNvSpPr/>
              <p:nvPr/>
            </p:nvSpPr>
            <p:spPr>
              <a:xfrm>
                <a:off x="7965937" y="3271490"/>
                <a:ext cx="1738708" cy="3061657"/>
              </a:xfrm>
              <a:prstGeom prst="rect">
                <a:avLst/>
              </a:prstGeom>
              <a:solidFill>
                <a:srgbClr val="F4F2F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spcBef>
                    <a:spcPts val="158"/>
                  </a:spcBef>
                </a:pPr>
                <a:endParaRPr lang="en-US" altLang="zh-TW" sz="857" b="1" dirty="0">
                  <a:solidFill>
                    <a:srgbClr val="F27979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en-US" altLang="zh-TW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【</a:t>
                </a:r>
                <a:r>
                  <a:rPr lang="zh-TW" altLang="en-US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設計</a:t>
                </a:r>
                <a:r>
                  <a:rPr lang="en-US" altLang="zh-TW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】</a:t>
                </a:r>
                <a:endParaRPr lang="zh-TW" altLang="en-US" sz="857" b="1" dirty="0">
                  <a:solidFill>
                    <a:srgbClr val="F27979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315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設計系、工業設計系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室內設計系、商業設計管理系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數位多媒體設計系、多媒體設計系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視覺傳達設計系、影視設計系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創意科技與產品設計系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數位行銷設計學士學位學程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時尚造型設計系、時尚造型事業系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行銷與流通管理系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行動商務與多媒體應用系</a:t>
                </a:r>
              </a:p>
              <a:p>
                <a:pPr>
                  <a:spcBef>
                    <a:spcPts val="630"/>
                  </a:spcBef>
                </a:pPr>
                <a:r>
                  <a:rPr lang="en-US" altLang="zh-TW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【</a:t>
                </a:r>
                <a:r>
                  <a:rPr lang="zh-TW" altLang="en-US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管理</a:t>
                </a:r>
                <a:r>
                  <a:rPr lang="en-US" altLang="zh-TW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】</a:t>
                </a:r>
              </a:p>
              <a:p>
                <a:pPr>
                  <a:spcBef>
                    <a:spcPts val="315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財務金融系、資訊管理系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經營管理系、企業資訊與管理系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行銷與流通管理系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觀光與休閒事業管理系</a:t>
                </a:r>
              </a:p>
              <a:p>
                <a:pPr>
                  <a:spcBef>
                    <a:spcPts val="630"/>
                  </a:spcBef>
                </a:pPr>
                <a:r>
                  <a:rPr lang="en-US" altLang="zh-TW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【</a:t>
                </a:r>
                <a:r>
                  <a:rPr lang="zh-TW" altLang="en-US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工程</a:t>
                </a:r>
                <a:r>
                  <a:rPr lang="en-US" altLang="zh-TW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】</a:t>
                </a:r>
                <a:endParaRPr lang="zh-TW" altLang="en-US" sz="857" b="1" dirty="0">
                  <a:solidFill>
                    <a:srgbClr val="F27979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315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建築系、土木工程系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</p:txBody>
          </p:sp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17E00136-C651-43DA-BDA2-94114B715717}"/>
                  </a:ext>
                </a:extLst>
              </p:cNvPr>
              <p:cNvSpPr/>
              <p:nvPr/>
            </p:nvSpPr>
            <p:spPr>
              <a:xfrm>
                <a:off x="7965940" y="810570"/>
                <a:ext cx="1738708" cy="1118208"/>
              </a:xfrm>
              <a:prstGeom prst="rect">
                <a:avLst/>
              </a:prstGeom>
              <a:solidFill>
                <a:srgbClr val="F4F2F2"/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Bef>
                    <a:spcPts val="158"/>
                  </a:spcBef>
                </a:pPr>
                <a:r>
                  <a:rPr lang="zh-TW" altLang="en-US" sz="1200" b="1" dirty="0">
                    <a:solidFill>
                      <a:srgbClr val="F27979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設計群</a:t>
                </a: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廣告設計科、圖文傳播科</a:t>
                </a: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多媒體設計科、室內設計科</a:t>
                </a: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美工科、室內空間設計科</a:t>
                </a:r>
                <a:endParaRPr lang="en-US" altLang="zh-TW" sz="857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陶瓷工程科</a:t>
                </a:r>
              </a:p>
            </p:txBody>
          </p:sp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343979D2-04F6-4BF5-BD42-15189B210F6C}"/>
                  </a:ext>
                </a:extLst>
              </p:cNvPr>
              <p:cNvSpPr/>
              <p:nvPr/>
            </p:nvSpPr>
            <p:spPr>
              <a:xfrm>
                <a:off x="7965938" y="1928778"/>
                <a:ext cx="1738708" cy="1342712"/>
              </a:xfrm>
              <a:prstGeom prst="rect">
                <a:avLst/>
              </a:prstGeom>
              <a:solidFill>
                <a:srgbClr val="F4B7B7"/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市立大安高工、市立木柵高工</a:t>
                </a: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市立松山家商、市立士林高商</a:t>
                </a:r>
                <a:endParaRPr lang="en-US" altLang="zh-TW" sz="857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市立鶯歌工商、市立瑞芳高工</a:t>
                </a: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育達高中、金甌女中、開南高中</a:t>
                </a: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稻江高商、滬江高中、景文高中</a:t>
                </a: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泰北高中、復興商工、智光商工</a:t>
                </a: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穀保家商、能仁家商</a:t>
                </a:r>
                <a:endParaRPr lang="en-US" altLang="zh-TW" sz="857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</p:txBody>
          </p:sp>
          <p:sp>
            <p:nvSpPr>
              <p:cNvPr id="19" name="矩形: 圓角 18">
                <a:extLst>
                  <a:ext uri="{FF2B5EF4-FFF2-40B4-BE49-F238E27FC236}">
                    <a16:creationId xmlns:a16="http://schemas.microsoft.com/office/drawing/2014/main" id="{26D58229-2F3D-456D-82F8-EC99C219D4FD}"/>
                  </a:ext>
                </a:extLst>
              </p:cNvPr>
              <p:cNvSpPr/>
              <p:nvPr/>
            </p:nvSpPr>
            <p:spPr>
              <a:xfrm>
                <a:off x="7828258" y="1823358"/>
                <a:ext cx="1060633" cy="210839"/>
              </a:xfrm>
              <a:prstGeom prst="roundRect">
                <a:avLst/>
              </a:prstGeom>
              <a:solidFill>
                <a:srgbClr val="F2797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zh-TW" altLang="en-US" sz="786" dirty="0">
                    <a:solidFill>
                      <a:schemeClr val="bg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有設計群的技高</a:t>
                </a:r>
              </a:p>
            </p:txBody>
          </p:sp>
          <p:sp>
            <p:nvSpPr>
              <p:cNvPr id="20" name="矩形: 圓角 19">
                <a:extLst>
                  <a:ext uri="{FF2B5EF4-FFF2-40B4-BE49-F238E27FC236}">
                    <a16:creationId xmlns:a16="http://schemas.microsoft.com/office/drawing/2014/main" id="{6AE039BB-0265-4DF2-BE2F-727FFBA4EB23}"/>
                  </a:ext>
                </a:extLst>
              </p:cNvPr>
              <p:cNvSpPr/>
              <p:nvPr/>
            </p:nvSpPr>
            <p:spPr>
              <a:xfrm>
                <a:off x="7828259" y="3168532"/>
                <a:ext cx="1060633" cy="210839"/>
              </a:xfrm>
              <a:prstGeom prst="roundRect">
                <a:avLst/>
              </a:prstGeom>
              <a:solidFill>
                <a:srgbClr val="F2797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zh-TW" altLang="en-US" sz="786" dirty="0">
                    <a:solidFill>
                      <a:schemeClr val="bg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大學可選擇的科系</a:t>
                </a:r>
              </a:p>
            </p:txBody>
          </p:sp>
        </p:grpSp>
        <p:grpSp>
          <p:nvGrpSpPr>
            <p:cNvPr id="10" name="群組 9">
              <a:extLst>
                <a:ext uri="{FF2B5EF4-FFF2-40B4-BE49-F238E27FC236}">
                  <a16:creationId xmlns:a16="http://schemas.microsoft.com/office/drawing/2014/main" id="{14771CEF-1B8C-48F6-BD2B-C170992BC1F1}"/>
                </a:ext>
              </a:extLst>
            </p:cNvPr>
            <p:cNvGrpSpPr/>
            <p:nvPr/>
          </p:nvGrpSpPr>
          <p:grpSpPr>
            <a:xfrm>
              <a:off x="10691840" y="1923729"/>
              <a:ext cx="1973477" cy="5753742"/>
              <a:chOff x="10798608" y="2174687"/>
              <a:chExt cx="1973477" cy="5753742"/>
            </a:xfrm>
          </p:grpSpPr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F11D078A-BB9B-43A3-92CB-618734A2C1EC}"/>
                  </a:ext>
                </a:extLst>
              </p:cNvPr>
              <p:cNvSpPr/>
              <p:nvPr/>
            </p:nvSpPr>
            <p:spPr>
              <a:xfrm>
                <a:off x="10928697" y="2174687"/>
                <a:ext cx="1843388" cy="1366823"/>
              </a:xfrm>
              <a:prstGeom prst="rect">
                <a:avLst/>
              </a:prstGeom>
              <a:solidFill>
                <a:srgbClr val="F4F2F2"/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Bef>
                    <a:spcPts val="158"/>
                  </a:spcBef>
                </a:pPr>
                <a:r>
                  <a:rPr lang="zh-TW" altLang="en-US" sz="1200" b="1" dirty="0">
                    <a:solidFill>
                      <a:srgbClr val="F27979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藝術群影視類</a:t>
                </a:r>
                <a:endParaRPr lang="en-US" altLang="zh-TW" sz="1200" b="1" dirty="0">
                  <a:solidFill>
                    <a:srgbClr val="F27979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表演藝術科、戲曲音樂科</a:t>
                </a:r>
                <a:endParaRPr lang="en-US" altLang="zh-TW" sz="857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民俗技藝科、京劇科、客家戲科</a:t>
                </a:r>
                <a:endParaRPr lang="en-US" altLang="zh-TW" sz="857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歌仔戲科、劇場藝術科、戲劇科</a:t>
                </a:r>
                <a:endParaRPr lang="en-US" altLang="zh-TW" sz="857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舞蹈科、影劇科、電影電視科</a:t>
                </a: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多媒體動畫科、美術科、音樂科</a:t>
                </a:r>
              </a:p>
            </p:txBody>
          </p:sp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E6DE1606-0A0D-4E55-8504-FAA8A3BC5298}"/>
                  </a:ext>
                </a:extLst>
              </p:cNvPr>
              <p:cNvSpPr/>
              <p:nvPr/>
            </p:nvSpPr>
            <p:spPr>
              <a:xfrm>
                <a:off x="10928697" y="3541511"/>
                <a:ext cx="1843388" cy="1024682"/>
              </a:xfrm>
              <a:prstGeom prst="rect">
                <a:avLst/>
              </a:prstGeom>
              <a:solidFill>
                <a:srgbClr val="F4B7B7"/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Bef>
                    <a:spcPts val="158"/>
                  </a:spcBef>
                </a:pPr>
                <a:r>
                  <a:rPr lang="zh-TW" altLang="en-US" sz="786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國立臺灣戲曲學院附設高職部</a:t>
                </a: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786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市立樟樹國際實中、泰北高中</a:t>
                </a:r>
                <a:endParaRPr lang="en-US" altLang="zh-TW" sz="786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786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育達高中、華岡藝校、東海高中</a:t>
                </a:r>
                <a:endParaRPr lang="en-US" altLang="zh-TW" sz="786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786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樹人家商、復興商工、莊敬工家</a:t>
                </a:r>
              </a:p>
            </p:txBody>
          </p:sp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8722DB7C-8656-40D7-9583-5EED841526E2}"/>
                  </a:ext>
                </a:extLst>
              </p:cNvPr>
              <p:cNvSpPr/>
              <p:nvPr/>
            </p:nvSpPr>
            <p:spPr>
              <a:xfrm>
                <a:off x="10927559" y="4551969"/>
                <a:ext cx="1843388" cy="3376460"/>
              </a:xfrm>
              <a:prstGeom prst="rect">
                <a:avLst/>
              </a:prstGeom>
              <a:solidFill>
                <a:srgbClr val="F4F2F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spcBef>
                    <a:spcPts val="630"/>
                  </a:spcBef>
                </a:pPr>
                <a:r>
                  <a:rPr lang="en-US" altLang="zh-TW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【</a:t>
                </a:r>
                <a:r>
                  <a:rPr lang="zh-TW" altLang="en-US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影視設計</a:t>
                </a:r>
                <a:r>
                  <a:rPr lang="en-US" altLang="zh-TW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】</a:t>
                </a:r>
                <a:endParaRPr lang="zh-TW" altLang="en-US" sz="857" b="1" dirty="0">
                  <a:solidFill>
                    <a:srgbClr val="F27979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315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數位多媒體設計系</a:t>
                </a: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影視設計系</a:t>
                </a: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視覺傳達設計系</a:t>
                </a: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時尚造型設計系</a:t>
                </a: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時尚造型設計暨表演藝術系</a:t>
                </a: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影視傳播系</a:t>
                </a: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演藝事業系</a:t>
                </a: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戲劇系</a:t>
                </a: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新媒體互動科技應用學士學位學程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630"/>
                  </a:spcBef>
                </a:pPr>
                <a:r>
                  <a:rPr lang="en-US" altLang="zh-TW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【</a:t>
                </a:r>
                <a:r>
                  <a:rPr lang="zh-TW" altLang="en-US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其他</a:t>
                </a:r>
                <a:r>
                  <a:rPr lang="en-US" altLang="zh-TW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】</a:t>
                </a:r>
              </a:p>
              <a:p>
                <a:pPr>
                  <a:spcBef>
                    <a:spcPts val="315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化妝品應用系</a:t>
                </a: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文化事業發展系</a:t>
                </a: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運動事業管理系</a:t>
                </a: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財務金融系</a:t>
                </a: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休閒事業系</a:t>
                </a:r>
              </a:p>
            </p:txBody>
          </p:sp>
          <p:sp>
            <p:nvSpPr>
              <p:cNvPr id="14" name="矩形: 圓角 13">
                <a:extLst>
                  <a:ext uri="{FF2B5EF4-FFF2-40B4-BE49-F238E27FC236}">
                    <a16:creationId xmlns:a16="http://schemas.microsoft.com/office/drawing/2014/main" id="{3DED1884-AFB2-4A6A-825C-AEE1254088A9}"/>
                  </a:ext>
                </a:extLst>
              </p:cNvPr>
              <p:cNvSpPr/>
              <p:nvPr/>
            </p:nvSpPr>
            <p:spPr>
              <a:xfrm>
                <a:off x="10798608" y="3430904"/>
                <a:ext cx="1114253" cy="221213"/>
              </a:xfrm>
              <a:prstGeom prst="roundRect">
                <a:avLst/>
              </a:prstGeom>
              <a:solidFill>
                <a:srgbClr val="F2797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zh-TW" altLang="en-US" sz="786" dirty="0">
                    <a:solidFill>
                      <a:schemeClr val="bg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有藝術群的技高</a:t>
                </a:r>
              </a:p>
            </p:txBody>
          </p:sp>
          <p:sp>
            <p:nvSpPr>
              <p:cNvPr id="15" name="矩形: 圓角 14">
                <a:extLst>
                  <a:ext uri="{FF2B5EF4-FFF2-40B4-BE49-F238E27FC236}">
                    <a16:creationId xmlns:a16="http://schemas.microsoft.com/office/drawing/2014/main" id="{0BCEF51F-B7F9-4173-96A4-9E9C6405694E}"/>
                  </a:ext>
                </a:extLst>
              </p:cNvPr>
              <p:cNvSpPr/>
              <p:nvPr/>
            </p:nvSpPr>
            <p:spPr>
              <a:xfrm>
                <a:off x="10798608" y="4441364"/>
                <a:ext cx="1114253" cy="221213"/>
              </a:xfrm>
              <a:prstGeom prst="roundRect">
                <a:avLst/>
              </a:prstGeom>
              <a:solidFill>
                <a:srgbClr val="F2797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zh-TW" altLang="en-US" sz="786" dirty="0">
                    <a:solidFill>
                      <a:schemeClr val="bg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大學可選擇的科系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67406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>
            <a:extLst>
              <a:ext uri="{FF2B5EF4-FFF2-40B4-BE49-F238E27FC236}">
                <a16:creationId xmlns:a16="http://schemas.microsoft.com/office/drawing/2014/main" id="{EE17D77D-451B-4218-946E-7C598AAAF45D}"/>
              </a:ext>
            </a:extLst>
          </p:cNvPr>
          <p:cNvGrpSpPr/>
          <p:nvPr/>
        </p:nvGrpSpPr>
        <p:grpSpPr>
          <a:xfrm>
            <a:off x="165878" y="279841"/>
            <a:ext cx="11860245" cy="6298319"/>
            <a:chOff x="165878" y="279841"/>
            <a:chExt cx="11860245" cy="6298319"/>
          </a:xfrm>
        </p:grpSpPr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E49C5E9D-445B-4548-A5D0-DDDDF4F3B406}"/>
                </a:ext>
              </a:extLst>
            </p:cNvPr>
            <p:cNvGrpSpPr/>
            <p:nvPr/>
          </p:nvGrpSpPr>
          <p:grpSpPr>
            <a:xfrm>
              <a:off x="165878" y="279841"/>
              <a:ext cx="2811876" cy="6298319"/>
              <a:chOff x="24333" y="718342"/>
              <a:chExt cx="2659559" cy="5957145"/>
            </a:xfrm>
          </p:grpSpPr>
          <p:sp>
            <p:nvSpPr>
              <p:cNvPr id="45" name="矩形 44">
                <a:extLst>
                  <a:ext uri="{FF2B5EF4-FFF2-40B4-BE49-F238E27FC236}">
                    <a16:creationId xmlns:a16="http://schemas.microsoft.com/office/drawing/2014/main" id="{3C1D3109-120F-4CC5-9495-9BF006BAD6A3}"/>
                  </a:ext>
                </a:extLst>
              </p:cNvPr>
              <p:cNvSpPr/>
              <p:nvPr/>
            </p:nvSpPr>
            <p:spPr>
              <a:xfrm>
                <a:off x="149787" y="718342"/>
                <a:ext cx="2534105" cy="727887"/>
              </a:xfrm>
              <a:prstGeom prst="rect">
                <a:avLst/>
              </a:prstGeom>
              <a:solidFill>
                <a:srgbClr val="F4F2F2"/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Bef>
                    <a:spcPts val="158"/>
                  </a:spcBef>
                </a:pPr>
                <a:r>
                  <a:rPr lang="zh-TW" altLang="en-US" sz="1200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商業與管理群</a:t>
                </a:r>
                <a:endParaRPr lang="en-US" altLang="zh-TW" sz="1200" b="1" dirty="0">
                  <a:solidFill>
                    <a:srgbClr val="F27979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商業經營科、會計事務科、國際貿易科</a:t>
                </a:r>
                <a:endParaRPr lang="en-US" altLang="zh-TW" sz="857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資料處理科、電子商務科</a:t>
                </a:r>
              </a:p>
            </p:txBody>
          </p:sp>
          <p:sp>
            <p:nvSpPr>
              <p:cNvPr id="46" name="矩形 45">
                <a:extLst>
                  <a:ext uri="{FF2B5EF4-FFF2-40B4-BE49-F238E27FC236}">
                    <a16:creationId xmlns:a16="http://schemas.microsoft.com/office/drawing/2014/main" id="{400F32D5-9F75-410B-8489-9A5937D28E2B}"/>
                  </a:ext>
                </a:extLst>
              </p:cNvPr>
              <p:cNvSpPr/>
              <p:nvPr/>
            </p:nvSpPr>
            <p:spPr>
              <a:xfrm>
                <a:off x="148218" y="1446229"/>
                <a:ext cx="2534104" cy="1303337"/>
              </a:xfrm>
              <a:prstGeom prst="rect">
                <a:avLst/>
              </a:prstGeom>
              <a:solidFill>
                <a:srgbClr val="F4B7B7"/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市立松山家商、市立士林高商、市立三重商工</a:t>
                </a:r>
                <a:endParaRPr lang="en-US" altLang="zh-TW" sz="857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市立新北高工、市立淡水商工、市立鶯歌工商</a:t>
                </a:r>
                <a:endParaRPr lang="en-US" altLang="zh-TW" sz="857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金甌女中、大同高中靜修高中、稻江高商</a:t>
                </a:r>
                <a:endParaRPr lang="en-US" altLang="zh-TW" sz="857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景文高中、幼華高中、崇義高中、醒吾高中</a:t>
                </a:r>
                <a:endParaRPr lang="en-US" altLang="zh-TW" sz="857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竹林高中、樹人家商、穀保家商、復興商工</a:t>
                </a:r>
                <a:endParaRPr lang="en-US" altLang="zh-TW" sz="857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智光商工、能仁家商、豫章工商、莊敬工家</a:t>
                </a:r>
              </a:p>
            </p:txBody>
          </p:sp>
          <p:sp>
            <p:nvSpPr>
              <p:cNvPr id="47" name="矩形: 圓角 46">
                <a:extLst>
                  <a:ext uri="{FF2B5EF4-FFF2-40B4-BE49-F238E27FC236}">
                    <a16:creationId xmlns:a16="http://schemas.microsoft.com/office/drawing/2014/main" id="{0B14DD65-7E99-4A5B-9A60-CC0A3E24D2A5}"/>
                  </a:ext>
                </a:extLst>
              </p:cNvPr>
              <p:cNvSpPr/>
              <p:nvPr/>
            </p:nvSpPr>
            <p:spPr>
              <a:xfrm>
                <a:off x="24333" y="1380906"/>
                <a:ext cx="1152000" cy="210839"/>
              </a:xfrm>
              <a:prstGeom prst="roundRect">
                <a:avLst/>
              </a:prstGeom>
              <a:solidFill>
                <a:srgbClr val="F2797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zh-TW" altLang="en-US" sz="786" dirty="0">
                    <a:solidFill>
                      <a:schemeClr val="bg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有商業與管理群的技高</a:t>
                </a:r>
              </a:p>
            </p:txBody>
          </p:sp>
          <p:sp>
            <p:nvSpPr>
              <p:cNvPr id="48" name="矩形 47">
                <a:extLst>
                  <a:ext uri="{FF2B5EF4-FFF2-40B4-BE49-F238E27FC236}">
                    <a16:creationId xmlns:a16="http://schemas.microsoft.com/office/drawing/2014/main" id="{C7E588F5-1787-491E-BBC4-F5BC683B35C9}"/>
                  </a:ext>
                </a:extLst>
              </p:cNvPr>
              <p:cNvSpPr/>
              <p:nvPr/>
            </p:nvSpPr>
            <p:spPr>
              <a:xfrm>
                <a:off x="148218" y="2687416"/>
                <a:ext cx="2534104" cy="3988071"/>
              </a:xfrm>
              <a:prstGeom prst="rect">
                <a:avLst/>
              </a:prstGeom>
              <a:solidFill>
                <a:srgbClr val="F4F2F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spcBef>
                    <a:spcPts val="158"/>
                  </a:spcBef>
                </a:pPr>
                <a:r>
                  <a:rPr lang="en-US" altLang="zh-TW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【</a:t>
                </a:r>
                <a:r>
                  <a:rPr lang="zh-TW" altLang="en-US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管理</a:t>
                </a:r>
                <a:r>
                  <a:rPr lang="en-US" altLang="zh-TW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】</a:t>
                </a:r>
                <a:endParaRPr lang="zh-TW" altLang="en-US" sz="857" b="1" dirty="0">
                  <a:solidFill>
                    <a:srgbClr val="F27979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315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企業管理系、經營管理系、資訊管理系、會計資訊系</a:t>
                </a: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財務金融系、財政稅務系、國際商務系、國際貿易系</a:t>
                </a: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流通管理系、行銷管理系、商務科技管理系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商業設計管理系、工業工程與管理系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企業資訊與管理系、行銷與流通管理系</a:t>
                </a: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航空服務管理系、風險管理與財富規劃系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630"/>
                  </a:spcBef>
                </a:pPr>
                <a:r>
                  <a:rPr lang="en-US" altLang="zh-TW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【</a:t>
                </a:r>
                <a:r>
                  <a:rPr lang="zh-TW" altLang="en-US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餐飲休閒</a:t>
                </a:r>
                <a:r>
                  <a:rPr lang="en-US" altLang="zh-TW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】</a:t>
                </a:r>
                <a:endParaRPr lang="zh-TW" altLang="en-US" sz="857" b="1" dirty="0">
                  <a:solidFill>
                    <a:srgbClr val="F27979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315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餐旅管理系、餐飲廚藝系、休閒事業系、旅遊管理系</a:t>
                </a: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行銷與流通管理系、觀光與休閒事業管理系</a:t>
                </a: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休閒運動與觀光管理系、休閒遊憩管理系</a:t>
                </a: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運動產業經營學士學位學程</a:t>
                </a:r>
              </a:p>
              <a:p>
                <a:pPr>
                  <a:spcBef>
                    <a:spcPts val="630"/>
                  </a:spcBef>
                </a:pPr>
                <a:r>
                  <a:rPr lang="en-US" altLang="zh-TW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【</a:t>
                </a:r>
                <a:r>
                  <a:rPr lang="zh-TW" altLang="en-US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外語</a:t>
                </a:r>
                <a:r>
                  <a:rPr lang="en-US" altLang="zh-TW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】</a:t>
                </a:r>
                <a:endParaRPr lang="zh-TW" altLang="en-US" sz="857" b="1" dirty="0">
                  <a:solidFill>
                    <a:srgbClr val="F27979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315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應用外語系、應用英語系、應用日語系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630"/>
                  </a:spcBef>
                </a:pPr>
                <a:r>
                  <a:rPr lang="en-US" altLang="zh-TW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【</a:t>
                </a:r>
                <a:r>
                  <a:rPr lang="zh-TW" altLang="en-US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設計</a:t>
                </a:r>
                <a:r>
                  <a:rPr lang="en-US" altLang="zh-TW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】</a:t>
                </a:r>
                <a:endParaRPr lang="zh-TW" altLang="en-US" sz="857" b="1" dirty="0">
                  <a:solidFill>
                    <a:srgbClr val="F27979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315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室內設計系、影視設計系、數位多媒體設計系</a:t>
                </a: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視覺傳達設計系、時尚造型設計系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數位行銷設計學士學位學程、行動商務與多媒體應用系</a:t>
                </a:r>
              </a:p>
              <a:p>
                <a:pPr>
                  <a:spcBef>
                    <a:spcPts val="630"/>
                  </a:spcBef>
                </a:pPr>
                <a:r>
                  <a:rPr lang="en-US" altLang="zh-TW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【</a:t>
                </a:r>
                <a:r>
                  <a:rPr lang="zh-TW" altLang="en-US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電資</a:t>
                </a:r>
                <a:r>
                  <a:rPr lang="en-US" altLang="zh-TW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&amp;</a:t>
                </a:r>
                <a:r>
                  <a:rPr lang="zh-TW" altLang="en-US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工程</a:t>
                </a:r>
                <a:r>
                  <a:rPr lang="en-US" altLang="zh-TW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】</a:t>
                </a:r>
                <a:endParaRPr lang="zh-TW" altLang="en-US" sz="857" b="1" dirty="0">
                  <a:solidFill>
                    <a:srgbClr val="F27979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315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資訊工程系、資訊科技系、電腦與通訊工程系</a:t>
                </a: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環境與安全衛生工程系</a:t>
                </a:r>
              </a:p>
            </p:txBody>
          </p:sp>
          <p:sp>
            <p:nvSpPr>
              <p:cNvPr id="49" name="矩形: 圓角 48">
                <a:extLst>
                  <a:ext uri="{FF2B5EF4-FFF2-40B4-BE49-F238E27FC236}">
                    <a16:creationId xmlns:a16="http://schemas.microsoft.com/office/drawing/2014/main" id="{9A831293-8124-4C55-837C-05671EBA05D7}"/>
                  </a:ext>
                </a:extLst>
              </p:cNvPr>
              <p:cNvSpPr/>
              <p:nvPr/>
            </p:nvSpPr>
            <p:spPr>
              <a:xfrm>
                <a:off x="24333" y="2581998"/>
                <a:ext cx="1152000" cy="210839"/>
              </a:xfrm>
              <a:prstGeom prst="roundRect">
                <a:avLst/>
              </a:prstGeom>
              <a:solidFill>
                <a:srgbClr val="F2797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zh-TW" altLang="en-US" sz="786" dirty="0">
                    <a:solidFill>
                      <a:schemeClr val="bg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大學可選擇的科系</a:t>
                </a:r>
              </a:p>
            </p:txBody>
          </p:sp>
        </p:grpSp>
        <p:grpSp>
          <p:nvGrpSpPr>
            <p:cNvPr id="6" name="群組 5">
              <a:extLst>
                <a:ext uri="{FF2B5EF4-FFF2-40B4-BE49-F238E27FC236}">
                  <a16:creationId xmlns:a16="http://schemas.microsoft.com/office/drawing/2014/main" id="{D08C1300-7135-405E-9419-6F15A2C4C97F}"/>
                </a:ext>
              </a:extLst>
            </p:cNvPr>
            <p:cNvGrpSpPr/>
            <p:nvPr/>
          </p:nvGrpSpPr>
          <p:grpSpPr>
            <a:xfrm>
              <a:off x="3048144" y="457933"/>
              <a:ext cx="2504284" cy="5828703"/>
              <a:chOff x="2724326" y="810571"/>
              <a:chExt cx="2283254" cy="5512967"/>
            </a:xfrm>
          </p:grpSpPr>
          <p:sp>
            <p:nvSpPr>
              <p:cNvPr id="39" name="矩形 38">
                <a:extLst>
                  <a:ext uri="{FF2B5EF4-FFF2-40B4-BE49-F238E27FC236}">
                    <a16:creationId xmlns:a16="http://schemas.microsoft.com/office/drawing/2014/main" id="{A2900189-EDC4-4014-AAF9-F3B37717EB38}"/>
                  </a:ext>
                </a:extLst>
              </p:cNvPr>
              <p:cNvSpPr/>
              <p:nvPr/>
            </p:nvSpPr>
            <p:spPr>
              <a:xfrm>
                <a:off x="2847229" y="2418341"/>
                <a:ext cx="2159268" cy="1509093"/>
              </a:xfrm>
              <a:prstGeom prst="rect">
                <a:avLst/>
              </a:prstGeom>
              <a:solidFill>
                <a:srgbClr val="F9E1E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spcBef>
                    <a:spcPts val="315"/>
                  </a:spcBef>
                </a:pPr>
                <a:r>
                  <a:rPr lang="zh-TW" altLang="en-US" sz="857" b="1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日語類</a:t>
                </a:r>
                <a:endParaRPr lang="zh-TW" altLang="en-US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315"/>
                  </a:spcBef>
                </a:pPr>
                <a:r>
                  <a:rPr lang="en-US" altLang="zh-TW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【</a:t>
                </a:r>
                <a:r>
                  <a:rPr lang="zh-TW" altLang="en-US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外語</a:t>
                </a:r>
                <a:r>
                  <a:rPr lang="en-US" altLang="zh-TW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】</a:t>
                </a:r>
                <a:endParaRPr lang="zh-TW" altLang="en-US" sz="857" b="1" dirty="0">
                  <a:solidFill>
                    <a:srgbClr val="F27979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應用外語系、應用日語系</a:t>
                </a:r>
              </a:p>
              <a:p>
                <a:pPr>
                  <a:spcBef>
                    <a:spcPts val="315"/>
                  </a:spcBef>
                </a:pPr>
                <a:r>
                  <a:rPr lang="en-US" altLang="zh-TW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【</a:t>
                </a:r>
                <a:r>
                  <a:rPr lang="zh-TW" altLang="en-US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金融管理</a:t>
                </a:r>
                <a:r>
                  <a:rPr lang="en-US" altLang="zh-TW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】</a:t>
                </a:r>
                <a:endParaRPr lang="zh-TW" altLang="en-US" sz="857" b="1" dirty="0">
                  <a:solidFill>
                    <a:srgbClr val="F27979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企業管理系、行銷與流通管理系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風險管理與財富規劃系</a:t>
                </a:r>
              </a:p>
              <a:p>
                <a:pPr>
                  <a:spcBef>
                    <a:spcPts val="315"/>
                  </a:spcBef>
                </a:pPr>
                <a:r>
                  <a:rPr lang="en-US" altLang="zh-TW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【</a:t>
                </a:r>
                <a:r>
                  <a:rPr lang="zh-TW" altLang="en-US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其他</a:t>
                </a:r>
                <a:r>
                  <a:rPr lang="en-US" altLang="zh-TW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】</a:t>
                </a:r>
                <a:endParaRPr lang="zh-TW" altLang="en-US" sz="857" b="1" dirty="0">
                  <a:solidFill>
                    <a:srgbClr val="F27979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社會工作系、觀光事業系、時尚造型事業系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</p:txBody>
          </p:sp>
          <p:sp>
            <p:nvSpPr>
              <p:cNvPr id="40" name="矩形 39">
                <a:extLst>
                  <a:ext uri="{FF2B5EF4-FFF2-40B4-BE49-F238E27FC236}">
                    <a16:creationId xmlns:a16="http://schemas.microsoft.com/office/drawing/2014/main" id="{DBFD5D7F-142F-45F8-B335-18B3EF569E59}"/>
                  </a:ext>
                </a:extLst>
              </p:cNvPr>
              <p:cNvSpPr/>
              <p:nvPr/>
            </p:nvSpPr>
            <p:spPr>
              <a:xfrm>
                <a:off x="2848313" y="810571"/>
                <a:ext cx="2159267" cy="635658"/>
              </a:xfrm>
              <a:prstGeom prst="rect">
                <a:avLst/>
              </a:prstGeom>
              <a:solidFill>
                <a:srgbClr val="F4F2F2"/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Bef>
                    <a:spcPts val="158"/>
                  </a:spcBef>
                </a:pPr>
                <a:r>
                  <a:rPr lang="zh-TW" altLang="en-US" sz="1200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外語群</a:t>
                </a:r>
                <a:endParaRPr lang="en-US" altLang="zh-TW" sz="1200" b="1" dirty="0">
                  <a:solidFill>
                    <a:srgbClr val="F27979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應用英語科、應用日語科</a:t>
                </a:r>
              </a:p>
            </p:txBody>
          </p:sp>
          <p:sp>
            <p:nvSpPr>
              <p:cNvPr id="41" name="矩形 40">
                <a:extLst>
                  <a:ext uri="{FF2B5EF4-FFF2-40B4-BE49-F238E27FC236}">
                    <a16:creationId xmlns:a16="http://schemas.microsoft.com/office/drawing/2014/main" id="{71F6F84A-AB2B-43B4-ADD0-BEF255BD6D58}"/>
                  </a:ext>
                </a:extLst>
              </p:cNvPr>
              <p:cNvSpPr/>
              <p:nvPr/>
            </p:nvSpPr>
            <p:spPr>
              <a:xfrm>
                <a:off x="2848313" y="1446227"/>
                <a:ext cx="2159267" cy="976629"/>
              </a:xfrm>
              <a:prstGeom prst="rect">
                <a:avLst/>
              </a:prstGeom>
              <a:solidFill>
                <a:srgbClr val="F4B7B7"/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市立松山家商、市立士林高商、市立內湖高工</a:t>
                </a:r>
                <a:endParaRPr lang="en-US" altLang="zh-TW" sz="857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市立瑞芳高工、市立三重商工、市立新北高工</a:t>
                </a: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金甌女中、稻江護家、稻江高商、靜修高中</a:t>
                </a: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泰北高中、幼華高中、南山高中</a:t>
                </a:r>
              </a:p>
            </p:txBody>
          </p:sp>
          <p:sp>
            <p:nvSpPr>
              <p:cNvPr id="42" name="矩形 41">
                <a:extLst>
                  <a:ext uri="{FF2B5EF4-FFF2-40B4-BE49-F238E27FC236}">
                    <a16:creationId xmlns:a16="http://schemas.microsoft.com/office/drawing/2014/main" id="{3CF5838D-DA37-49D2-87AB-59D2AD314B2A}"/>
                  </a:ext>
                </a:extLst>
              </p:cNvPr>
              <p:cNvSpPr/>
              <p:nvPr/>
            </p:nvSpPr>
            <p:spPr>
              <a:xfrm>
                <a:off x="2847229" y="3927433"/>
                <a:ext cx="2159267" cy="2396105"/>
              </a:xfrm>
              <a:prstGeom prst="rect">
                <a:avLst/>
              </a:prstGeom>
              <a:solidFill>
                <a:srgbClr val="F4F2F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spcBef>
                    <a:spcPts val="158"/>
                  </a:spcBef>
                </a:pPr>
                <a:r>
                  <a:rPr lang="zh-TW" altLang="en-US" sz="857" b="1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英語類</a:t>
                </a:r>
              </a:p>
              <a:p>
                <a:pPr>
                  <a:spcBef>
                    <a:spcPts val="315"/>
                  </a:spcBef>
                </a:pPr>
                <a:r>
                  <a:rPr lang="en-US" altLang="zh-TW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【</a:t>
                </a:r>
                <a:r>
                  <a:rPr lang="zh-TW" altLang="en-US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外語</a:t>
                </a:r>
                <a:r>
                  <a:rPr lang="en-US" altLang="zh-TW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】</a:t>
                </a: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應用外語系、應用英語系</a:t>
                </a:r>
              </a:p>
              <a:p>
                <a:pPr>
                  <a:spcBef>
                    <a:spcPts val="315"/>
                  </a:spcBef>
                </a:pPr>
                <a:r>
                  <a:rPr lang="en-US" altLang="zh-TW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【</a:t>
                </a:r>
                <a:r>
                  <a:rPr lang="zh-TW" altLang="en-US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管理</a:t>
                </a:r>
                <a:r>
                  <a:rPr lang="en-US" altLang="zh-TW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】</a:t>
                </a:r>
                <a:endParaRPr lang="zh-TW" altLang="en-US" sz="857" b="1" dirty="0">
                  <a:solidFill>
                    <a:srgbClr val="F27979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企業管理系、行銷與流通管理系、行銷管理系</a:t>
                </a: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流通管理系、經營管理系、商務科技管理系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休閒遊憩管理系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315"/>
                  </a:spcBef>
                </a:pPr>
                <a:r>
                  <a:rPr lang="en-US" altLang="zh-TW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【</a:t>
                </a:r>
                <a:r>
                  <a:rPr lang="zh-TW" altLang="en-US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商務金融</a:t>
                </a:r>
                <a:r>
                  <a:rPr lang="en-US" altLang="zh-TW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】</a:t>
                </a:r>
                <a:endParaRPr lang="zh-TW" altLang="en-US" sz="857" b="1" dirty="0">
                  <a:solidFill>
                    <a:srgbClr val="F27979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國際商務系、國際貿易系、會計資訊系</a:t>
                </a: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財政稅務系、財務金融系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風險管理與財富規劃系</a:t>
                </a:r>
              </a:p>
              <a:p>
                <a:pPr>
                  <a:spcBef>
                    <a:spcPts val="315"/>
                  </a:spcBef>
                </a:pPr>
                <a:r>
                  <a:rPr lang="en-US" altLang="zh-TW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【</a:t>
                </a:r>
                <a:r>
                  <a:rPr lang="zh-TW" altLang="en-US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其他</a:t>
                </a:r>
                <a:r>
                  <a:rPr lang="en-US" altLang="zh-TW" sz="857" b="1" dirty="0">
                    <a:solidFill>
                      <a:srgbClr val="F27979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】</a:t>
                </a:r>
                <a:endParaRPr lang="zh-TW" altLang="en-US" sz="857" b="1" dirty="0">
                  <a:solidFill>
                    <a:srgbClr val="F27979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觀光休閒管理系、觀光事業系、餐旅管理系</a:t>
                </a: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生物科技系、航空服務管理系</a:t>
                </a:r>
              </a:p>
            </p:txBody>
          </p:sp>
          <p:sp>
            <p:nvSpPr>
              <p:cNvPr id="43" name="矩形: 圓角 42">
                <a:extLst>
                  <a:ext uri="{FF2B5EF4-FFF2-40B4-BE49-F238E27FC236}">
                    <a16:creationId xmlns:a16="http://schemas.microsoft.com/office/drawing/2014/main" id="{A9EC0BDB-4181-4FBC-9D0E-EE01B90DC1E8}"/>
                  </a:ext>
                </a:extLst>
              </p:cNvPr>
              <p:cNvSpPr/>
              <p:nvPr/>
            </p:nvSpPr>
            <p:spPr>
              <a:xfrm>
                <a:off x="2724326" y="1380905"/>
                <a:ext cx="1062000" cy="210839"/>
              </a:xfrm>
              <a:prstGeom prst="roundRect">
                <a:avLst/>
              </a:prstGeom>
              <a:solidFill>
                <a:srgbClr val="F2797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zh-TW" altLang="en-US" sz="786" dirty="0">
                    <a:solidFill>
                      <a:schemeClr val="bg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有外語群的技高</a:t>
                </a:r>
              </a:p>
            </p:txBody>
          </p:sp>
          <p:sp>
            <p:nvSpPr>
              <p:cNvPr id="44" name="矩形: 圓角 43">
                <a:extLst>
                  <a:ext uri="{FF2B5EF4-FFF2-40B4-BE49-F238E27FC236}">
                    <a16:creationId xmlns:a16="http://schemas.microsoft.com/office/drawing/2014/main" id="{85443995-C2C5-487D-AA26-FE7D7C05EBF7}"/>
                  </a:ext>
                </a:extLst>
              </p:cNvPr>
              <p:cNvSpPr/>
              <p:nvPr/>
            </p:nvSpPr>
            <p:spPr>
              <a:xfrm>
                <a:off x="2724326" y="2303881"/>
                <a:ext cx="1062000" cy="210839"/>
              </a:xfrm>
              <a:prstGeom prst="roundRect">
                <a:avLst/>
              </a:prstGeom>
              <a:solidFill>
                <a:srgbClr val="F2797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zh-TW" altLang="en-US" sz="786" dirty="0">
                    <a:solidFill>
                      <a:schemeClr val="bg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大學可選擇的科系</a:t>
                </a:r>
              </a:p>
            </p:txBody>
          </p:sp>
        </p:grpSp>
        <p:grpSp>
          <p:nvGrpSpPr>
            <p:cNvPr id="7" name="群組 6">
              <a:extLst>
                <a:ext uri="{FF2B5EF4-FFF2-40B4-BE49-F238E27FC236}">
                  <a16:creationId xmlns:a16="http://schemas.microsoft.com/office/drawing/2014/main" id="{9D445DCE-D81A-40E4-880E-DBF9C68BB3F9}"/>
                </a:ext>
              </a:extLst>
            </p:cNvPr>
            <p:cNvGrpSpPr/>
            <p:nvPr/>
          </p:nvGrpSpPr>
          <p:grpSpPr>
            <a:xfrm>
              <a:off x="5626138" y="301378"/>
              <a:ext cx="1887818" cy="6141813"/>
              <a:chOff x="5077562" y="810571"/>
              <a:chExt cx="1785556" cy="5809117"/>
            </a:xfrm>
          </p:grpSpPr>
          <p:sp>
            <p:nvSpPr>
              <p:cNvPr id="34" name="矩形 33">
                <a:extLst>
                  <a:ext uri="{FF2B5EF4-FFF2-40B4-BE49-F238E27FC236}">
                    <a16:creationId xmlns:a16="http://schemas.microsoft.com/office/drawing/2014/main" id="{701A6ACD-1D9C-4ED7-B432-23DE2EB1970D}"/>
                  </a:ext>
                </a:extLst>
              </p:cNvPr>
              <p:cNvSpPr/>
              <p:nvPr/>
            </p:nvSpPr>
            <p:spPr>
              <a:xfrm>
                <a:off x="5207745" y="2858411"/>
                <a:ext cx="1653891" cy="3761277"/>
              </a:xfrm>
              <a:prstGeom prst="rect">
                <a:avLst/>
              </a:prstGeom>
              <a:solidFill>
                <a:srgbClr val="F4F2F2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spcBef>
                    <a:spcPts val="630"/>
                  </a:spcBef>
                </a:pPr>
                <a:r>
                  <a:rPr lang="en-US" altLang="zh-TW" sz="857" b="1" dirty="0">
                    <a:solidFill>
                      <a:srgbClr val="AF4A12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【</a:t>
                </a:r>
                <a:r>
                  <a:rPr lang="zh-TW" altLang="en-US" sz="857" b="1" dirty="0">
                    <a:solidFill>
                      <a:srgbClr val="AF4A12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餐飲休閒</a:t>
                </a:r>
                <a:r>
                  <a:rPr lang="en-US" altLang="zh-TW" sz="857" b="1" dirty="0">
                    <a:solidFill>
                      <a:srgbClr val="AF4A12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】</a:t>
                </a:r>
                <a:endParaRPr lang="zh-TW" altLang="en-US" sz="857" b="1" dirty="0">
                  <a:solidFill>
                    <a:srgbClr val="AF4A12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315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旅遊管理系餐旅經營系</a:t>
                </a: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餐飲管理系、餐飲廚藝系</a:t>
                </a: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觀光事業系、休閒事業系</a:t>
                </a: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觀光休閒管理系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休閒遊憩管理系</a:t>
                </a: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休閒運動與觀光管理系</a:t>
                </a: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觀光與休閒事業管理系</a:t>
                </a: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烘焙創意與經營管理學士學位學程</a:t>
                </a:r>
              </a:p>
              <a:p>
                <a:pPr>
                  <a:spcBef>
                    <a:spcPts val="630"/>
                  </a:spcBef>
                </a:pPr>
                <a:r>
                  <a:rPr lang="en-US" altLang="zh-TW" sz="857" b="1" dirty="0">
                    <a:solidFill>
                      <a:srgbClr val="AF4A12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【</a:t>
                </a:r>
                <a:r>
                  <a:rPr lang="zh-TW" altLang="en-US" sz="857" b="1" dirty="0">
                    <a:solidFill>
                      <a:srgbClr val="AF4A12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外語</a:t>
                </a:r>
                <a:r>
                  <a:rPr lang="en-US" altLang="zh-TW" sz="857" b="1" dirty="0">
                    <a:solidFill>
                      <a:srgbClr val="AF4A12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】</a:t>
                </a:r>
                <a:endParaRPr lang="zh-TW" altLang="en-US" sz="857" b="1" dirty="0">
                  <a:solidFill>
                    <a:srgbClr val="AF4A12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315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應用外語系、應用英語系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應用日語系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630"/>
                  </a:spcBef>
                </a:pPr>
                <a:r>
                  <a:rPr lang="en-US" altLang="zh-TW" sz="857" b="1" dirty="0">
                    <a:solidFill>
                      <a:srgbClr val="AF4A12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【</a:t>
                </a:r>
                <a:r>
                  <a:rPr lang="zh-TW" altLang="en-US" sz="857" b="1" dirty="0">
                    <a:solidFill>
                      <a:srgbClr val="AF4A12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管理</a:t>
                </a:r>
                <a:r>
                  <a:rPr lang="en-US" altLang="zh-TW" sz="857" b="1" dirty="0">
                    <a:solidFill>
                      <a:srgbClr val="AF4A12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】</a:t>
                </a:r>
                <a:endParaRPr lang="zh-TW" altLang="en-US" sz="857" b="1" dirty="0">
                  <a:solidFill>
                    <a:srgbClr val="AF4A12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315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企業管理系、財政稅務系</a:t>
                </a: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流通管理系、行銷管理系</a:t>
                </a: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行銷與流通管理系</a:t>
                </a:r>
                <a:endParaRPr lang="en-US" altLang="zh-TW" sz="857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企業資訊與管理系</a:t>
                </a: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航空服務管理系</a:t>
                </a:r>
              </a:p>
              <a:p>
                <a:pPr>
                  <a:spcBef>
                    <a:spcPts val="630"/>
                  </a:spcBef>
                </a:pPr>
                <a:r>
                  <a:rPr lang="en-US" altLang="zh-TW" sz="857" b="1" dirty="0">
                    <a:solidFill>
                      <a:srgbClr val="AF4A12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【</a:t>
                </a:r>
                <a:r>
                  <a:rPr lang="zh-TW" altLang="en-US" sz="857" b="1" dirty="0">
                    <a:solidFill>
                      <a:srgbClr val="AF4A12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其他</a:t>
                </a:r>
                <a:r>
                  <a:rPr lang="en-US" altLang="zh-TW" sz="857" b="1" dirty="0">
                    <a:solidFill>
                      <a:srgbClr val="AF4A12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】</a:t>
                </a:r>
                <a:endParaRPr lang="zh-TW" altLang="en-US" sz="857" b="1" dirty="0">
                  <a:solidFill>
                    <a:srgbClr val="AF4A12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315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社會工作系、幼兒保育系、園藝系</a:t>
                </a: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生物科技系化妝品生技組</a:t>
                </a:r>
              </a:p>
            </p:txBody>
          </p:sp>
          <p:sp>
            <p:nvSpPr>
              <p:cNvPr id="35" name="矩形 34">
                <a:extLst>
                  <a:ext uri="{FF2B5EF4-FFF2-40B4-BE49-F238E27FC236}">
                    <a16:creationId xmlns:a16="http://schemas.microsoft.com/office/drawing/2014/main" id="{E288BEAF-3F87-4306-9C36-F0EB3013932D}"/>
                  </a:ext>
                </a:extLst>
              </p:cNvPr>
              <p:cNvSpPr/>
              <p:nvPr/>
            </p:nvSpPr>
            <p:spPr>
              <a:xfrm>
                <a:off x="5209226" y="810571"/>
                <a:ext cx="1653892" cy="700724"/>
              </a:xfrm>
              <a:prstGeom prst="rect">
                <a:avLst/>
              </a:prstGeom>
              <a:solidFill>
                <a:srgbClr val="F4F2F2"/>
              </a:solidFill>
              <a:ln w="19050"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Bef>
                    <a:spcPts val="158"/>
                  </a:spcBef>
                </a:pPr>
                <a:r>
                  <a:rPr lang="zh-TW" altLang="en-US" sz="1200" b="1" dirty="0">
                    <a:solidFill>
                      <a:srgbClr val="AF4A12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餐旅群</a:t>
                </a:r>
                <a:endParaRPr lang="en-US" altLang="zh-TW" sz="1200" b="1" dirty="0">
                  <a:solidFill>
                    <a:srgbClr val="AF4A12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觀光事業科、餐飲管理科</a:t>
                </a:r>
              </a:p>
            </p:txBody>
          </p:sp>
          <p:sp>
            <p:nvSpPr>
              <p:cNvPr id="36" name="矩形 35">
                <a:extLst>
                  <a:ext uri="{FF2B5EF4-FFF2-40B4-BE49-F238E27FC236}">
                    <a16:creationId xmlns:a16="http://schemas.microsoft.com/office/drawing/2014/main" id="{3881AB16-7BE6-4A0B-B243-1DEE1C492C81}"/>
                  </a:ext>
                </a:extLst>
              </p:cNvPr>
              <p:cNvSpPr/>
              <p:nvPr/>
            </p:nvSpPr>
            <p:spPr>
              <a:xfrm>
                <a:off x="5207745" y="1513919"/>
                <a:ext cx="1653891" cy="1344494"/>
              </a:xfrm>
              <a:prstGeom prst="rect">
                <a:avLst/>
              </a:prstGeom>
              <a:solidFill>
                <a:srgbClr val="F4B183"/>
              </a:solidFill>
              <a:ln w="19050"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市立淡水商工、育達高中</a:t>
                </a:r>
                <a:endParaRPr lang="en-US" altLang="zh-TW" sz="857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金甌女中、東方工商、喬治工商</a:t>
                </a:r>
                <a:endParaRPr lang="en-US" altLang="zh-TW" sz="857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開平餐飲、稻江護家、稻江高商</a:t>
                </a:r>
                <a:endParaRPr lang="en-US" altLang="zh-TW" sz="857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滬江高中、開南高中、東海高中</a:t>
                </a:r>
                <a:endParaRPr lang="en-US" altLang="zh-TW" sz="857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醒吾高中、樹人家商、穀保家商</a:t>
                </a: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能仁家商、智光商工、豫章工商</a:t>
                </a:r>
                <a:endParaRPr lang="en-US" altLang="zh-TW" sz="857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莊敬工家、中華商海</a:t>
                </a:r>
              </a:p>
            </p:txBody>
          </p:sp>
          <p:sp>
            <p:nvSpPr>
              <p:cNvPr id="37" name="矩形: 圓角 36">
                <a:extLst>
                  <a:ext uri="{FF2B5EF4-FFF2-40B4-BE49-F238E27FC236}">
                    <a16:creationId xmlns:a16="http://schemas.microsoft.com/office/drawing/2014/main" id="{56529DF6-1BDF-45FC-824C-BCAF7C631E2C}"/>
                  </a:ext>
                </a:extLst>
              </p:cNvPr>
              <p:cNvSpPr/>
              <p:nvPr/>
            </p:nvSpPr>
            <p:spPr>
              <a:xfrm>
                <a:off x="5077562" y="1405875"/>
                <a:ext cx="1062000" cy="210839"/>
              </a:xfrm>
              <a:prstGeom prst="roundRect">
                <a:avLst/>
              </a:prstGeom>
              <a:solidFill>
                <a:srgbClr val="AF4A1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zh-TW" altLang="en-US" sz="786" dirty="0">
                    <a:solidFill>
                      <a:schemeClr val="bg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有餐旅群的技高</a:t>
                </a:r>
              </a:p>
            </p:txBody>
          </p:sp>
          <p:sp>
            <p:nvSpPr>
              <p:cNvPr id="38" name="矩形: 圓角 37">
                <a:extLst>
                  <a:ext uri="{FF2B5EF4-FFF2-40B4-BE49-F238E27FC236}">
                    <a16:creationId xmlns:a16="http://schemas.microsoft.com/office/drawing/2014/main" id="{FFAB96F9-2C61-4944-B416-DBD838FCB1D7}"/>
                  </a:ext>
                </a:extLst>
              </p:cNvPr>
              <p:cNvSpPr/>
              <p:nvPr/>
            </p:nvSpPr>
            <p:spPr>
              <a:xfrm>
                <a:off x="5077562" y="2752991"/>
                <a:ext cx="1062000" cy="210839"/>
              </a:xfrm>
              <a:prstGeom prst="roundRect">
                <a:avLst/>
              </a:prstGeom>
              <a:solidFill>
                <a:srgbClr val="AF4A1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zh-TW" altLang="en-US" sz="786" dirty="0">
                    <a:solidFill>
                      <a:schemeClr val="bg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大學可選擇的科系</a:t>
                </a:r>
              </a:p>
            </p:txBody>
          </p:sp>
        </p:grpSp>
        <p:grpSp>
          <p:nvGrpSpPr>
            <p:cNvPr id="8" name="群組 7">
              <a:extLst>
                <a:ext uri="{FF2B5EF4-FFF2-40B4-BE49-F238E27FC236}">
                  <a16:creationId xmlns:a16="http://schemas.microsoft.com/office/drawing/2014/main" id="{F482C63C-F28E-44F2-9291-2C13FC000671}"/>
                </a:ext>
              </a:extLst>
            </p:cNvPr>
            <p:cNvGrpSpPr/>
            <p:nvPr/>
          </p:nvGrpSpPr>
          <p:grpSpPr>
            <a:xfrm>
              <a:off x="7650028" y="457933"/>
              <a:ext cx="1462288" cy="5839152"/>
              <a:chOff x="6958608" y="809191"/>
              <a:chExt cx="1383077" cy="5522851"/>
            </a:xfrm>
          </p:grpSpPr>
          <p:sp>
            <p:nvSpPr>
              <p:cNvPr id="28" name="矩形 27">
                <a:extLst>
                  <a:ext uri="{FF2B5EF4-FFF2-40B4-BE49-F238E27FC236}">
                    <a16:creationId xmlns:a16="http://schemas.microsoft.com/office/drawing/2014/main" id="{C0ED5624-1471-46E8-BD37-0F7DE916EF99}"/>
                  </a:ext>
                </a:extLst>
              </p:cNvPr>
              <p:cNvSpPr/>
              <p:nvPr/>
            </p:nvSpPr>
            <p:spPr>
              <a:xfrm>
                <a:off x="7057646" y="3090655"/>
                <a:ext cx="1279884" cy="1015479"/>
              </a:xfrm>
              <a:prstGeom prst="rect">
                <a:avLst/>
              </a:prstGeom>
              <a:solidFill>
                <a:srgbClr val="FBE5D6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spcBef>
                    <a:spcPts val="315"/>
                  </a:spcBef>
                </a:pPr>
                <a:endParaRPr lang="en-US" altLang="zh-TW" sz="857" b="1" dirty="0">
                  <a:solidFill>
                    <a:schemeClr val="tx1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43"/>
                  </a:spcBef>
                </a:pPr>
                <a:r>
                  <a:rPr lang="zh-TW" altLang="en-US" sz="857" b="1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幼保類</a:t>
                </a: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社會工作系</a:t>
                </a: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幼兒保育系</a:t>
                </a: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休閒事業系</a:t>
                </a: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樂齡福祉與健康促進系</a:t>
                </a:r>
              </a:p>
            </p:txBody>
          </p:sp>
          <p:sp>
            <p:nvSpPr>
              <p:cNvPr id="29" name="矩形 28">
                <a:extLst>
                  <a:ext uri="{FF2B5EF4-FFF2-40B4-BE49-F238E27FC236}">
                    <a16:creationId xmlns:a16="http://schemas.microsoft.com/office/drawing/2014/main" id="{D38EB80E-E1CA-41F4-AB8A-D97BF301132D}"/>
                  </a:ext>
                </a:extLst>
              </p:cNvPr>
              <p:cNvSpPr/>
              <p:nvPr/>
            </p:nvSpPr>
            <p:spPr>
              <a:xfrm>
                <a:off x="7061801" y="809191"/>
                <a:ext cx="1279884" cy="872050"/>
              </a:xfrm>
              <a:prstGeom prst="rect">
                <a:avLst/>
              </a:prstGeom>
              <a:solidFill>
                <a:srgbClr val="F4F2F2"/>
              </a:solidFill>
              <a:ln w="19050"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Bef>
                    <a:spcPts val="158"/>
                  </a:spcBef>
                </a:pPr>
                <a:r>
                  <a:rPr lang="zh-TW" altLang="en-US" sz="1200" b="1" dirty="0">
                    <a:solidFill>
                      <a:srgbClr val="AF4A12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家政群</a:t>
                </a:r>
                <a:endParaRPr lang="en-US" altLang="zh-TW" sz="1200" b="1" dirty="0">
                  <a:solidFill>
                    <a:srgbClr val="AF4A12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時尚造型科、家政科</a:t>
                </a: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幼兒保育科、照顧服務科</a:t>
                </a:r>
                <a:endParaRPr lang="en-US" altLang="zh-TW" sz="857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流行服飾科、美容科</a:t>
                </a:r>
              </a:p>
            </p:txBody>
          </p:sp>
          <p:sp>
            <p:nvSpPr>
              <p:cNvPr id="30" name="矩形 29">
                <a:extLst>
                  <a:ext uri="{FF2B5EF4-FFF2-40B4-BE49-F238E27FC236}">
                    <a16:creationId xmlns:a16="http://schemas.microsoft.com/office/drawing/2014/main" id="{5F69FD99-5087-4D4A-A0AF-DD9BFA2614BB}"/>
                  </a:ext>
                </a:extLst>
              </p:cNvPr>
              <p:cNvSpPr/>
              <p:nvPr/>
            </p:nvSpPr>
            <p:spPr>
              <a:xfrm>
                <a:off x="7057649" y="1681241"/>
                <a:ext cx="1279884" cy="1409414"/>
              </a:xfrm>
              <a:prstGeom prst="rect">
                <a:avLst/>
              </a:prstGeom>
              <a:solidFill>
                <a:srgbClr val="F4B183"/>
              </a:solidFill>
              <a:ln w="19050"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市立豐珠中學</a:t>
                </a: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市立樟樹國際實中</a:t>
                </a:r>
                <a:endParaRPr lang="en-US" altLang="zh-TW" sz="857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育達高中、喬治工商</a:t>
                </a: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稻江護家、開南高中</a:t>
                </a:r>
                <a:endParaRPr lang="en-US" altLang="zh-TW" sz="857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醒吾高中、竹林高中</a:t>
                </a: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樹人家商、穀保家商</a:t>
                </a: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能仁家商、莊敬工家</a:t>
                </a:r>
              </a:p>
            </p:txBody>
          </p:sp>
          <p:sp>
            <p:nvSpPr>
              <p:cNvPr id="31" name="矩形: 圓角 30">
                <a:extLst>
                  <a:ext uri="{FF2B5EF4-FFF2-40B4-BE49-F238E27FC236}">
                    <a16:creationId xmlns:a16="http://schemas.microsoft.com/office/drawing/2014/main" id="{8D8CE257-E35C-4D90-B5BE-28225947F060}"/>
                  </a:ext>
                </a:extLst>
              </p:cNvPr>
              <p:cNvSpPr/>
              <p:nvPr/>
            </p:nvSpPr>
            <p:spPr>
              <a:xfrm>
                <a:off x="6958608" y="1616714"/>
                <a:ext cx="1060608" cy="210839"/>
              </a:xfrm>
              <a:prstGeom prst="roundRect">
                <a:avLst/>
              </a:prstGeom>
              <a:solidFill>
                <a:srgbClr val="AF4A1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zh-TW" altLang="en-US" sz="786" dirty="0">
                    <a:solidFill>
                      <a:schemeClr val="bg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有家政群的技高</a:t>
                </a:r>
              </a:p>
            </p:txBody>
          </p:sp>
          <p:sp>
            <p:nvSpPr>
              <p:cNvPr id="32" name="矩形 31">
                <a:extLst>
                  <a:ext uri="{FF2B5EF4-FFF2-40B4-BE49-F238E27FC236}">
                    <a16:creationId xmlns:a16="http://schemas.microsoft.com/office/drawing/2014/main" id="{F2E86735-BD05-4ABB-9F0A-80B9D6613451}"/>
                  </a:ext>
                </a:extLst>
              </p:cNvPr>
              <p:cNvSpPr/>
              <p:nvPr/>
            </p:nvSpPr>
            <p:spPr>
              <a:xfrm>
                <a:off x="7057647" y="4106135"/>
                <a:ext cx="1279884" cy="2225907"/>
              </a:xfrm>
              <a:prstGeom prst="rect">
                <a:avLst/>
              </a:prstGeom>
              <a:solidFill>
                <a:srgbClr val="F4F2F2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spcBef>
                    <a:spcPts val="158"/>
                  </a:spcBef>
                </a:pPr>
                <a:r>
                  <a:rPr lang="zh-TW" altLang="en-US" sz="857" b="1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生活應用類</a:t>
                </a:r>
              </a:p>
              <a:p>
                <a:pPr>
                  <a:spcBef>
                    <a:spcPts val="315"/>
                  </a:spcBef>
                </a:pPr>
                <a:r>
                  <a:rPr lang="en-US" altLang="zh-TW" sz="857" b="1" dirty="0">
                    <a:solidFill>
                      <a:srgbClr val="AF4A12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【</a:t>
                </a:r>
                <a:r>
                  <a:rPr lang="zh-TW" altLang="en-US" sz="857" b="1" dirty="0">
                    <a:solidFill>
                      <a:srgbClr val="AF4A12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設計</a:t>
                </a:r>
                <a:r>
                  <a:rPr lang="en-US" altLang="zh-TW" sz="857" b="1" dirty="0">
                    <a:solidFill>
                      <a:srgbClr val="AF4A12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】</a:t>
                </a:r>
                <a:endParaRPr lang="zh-TW" altLang="en-US" sz="857" b="1" dirty="0">
                  <a:solidFill>
                    <a:srgbClr val="AF4A12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時尚造型設計系</a:t>
                </a: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時尚造型事業系</a:t>
                </a: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視覺傳達設計系</a:t>
                </a:r>
              </a:p>
              <a:p>
                <a:pPr>
                  <a:spcBef>
                    <a:spcPts val="630"/>
                  </a:spcBef>
                </a:pPr>
                <a:r>
                  <a:rPr lang="en-US" altLang="zh-TW" sz="857" b="1" dirty="0">
                    <a:solidFill>
                      <a:srgbClr val="AF4A12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【</a:t>
                </a:r>
                <a:r>
                  <a:rPr lang="zh-TW" altLang="en-US" sz="857" b="1" dirty="0">
                    <a:solidFill>
                      <a:srgbClr val="AF4A12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照護</a:t>
                </a:r>
                <a:r>
                  <a:rPr lang="en-US" altLang="zh-TW" sz="857" b="1" dirty="0">
                    <a:solidFill>
                      <a:srgbClr val="AF4A12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】</a:t>
                </a:r>
                <a:endParaRPr lang="zh-TW" altLang="en-US" sz="857" b="1" dirty="0">
                  <a:solidFill>
                    <a:srgbClr val="AF4A12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幼兒保育系</a:t>
                </a: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樂齡福祉與健康促進系</a:t>
                </a:r>
              </a:p>
              <a:p>
                <a:pPr>
                  <a:spcBef>
                    <a:spcPts val="630"/>
                  </a:spcBef>
                </a:pPr>
                <a:r>
                  <a:rPr lang="en-US" altLang="zh-TW" sz="857" b="1" dirty="0">
                    <a:solidFill>
                      <a:srgbClr val="AF4A12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【</a:t>
                </a:r>
                <a:r>
                  <a:rPr lang="zh-TW" altLang="en-US" sz="857" b="1" dirty="0">
                    <a:solidFill>
                      <a:srgbClr val="AF4A12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管理</a:t>
                </a:r>
                <a:r>
                  <a:rPr lang="en-US" altLang="zh-TW" sz="857" b="1" dirty="0">
                    <a:solidFill>
                      <a:srgbClr val="AF4A12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&amp;</a:t>
                </a:r>
                <a:r>
                  <a:rPr lang="zh-TW" altLang="en-US" sz="857" b="1" dirty="0">
                    <a:solidFill>
                      <a:srgbClr val="AF4A12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科技</a:t>
                </a:r>
                <a:r>
                  <a:rPr lang="en-US" altLang="zh-TW" sz="857" b="1" dirty="0">
                    <a:solidFill>
                      <a:srgbClr val="AF4A12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】</a:t>
                </a:r>
                <a:endParaRPr lang="zh-TW" altLang="en-US" sz="857" b="1" dirty="0">
                  <a:solidFill>
                    <a:srgbClr val="AF4A12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生物科技系化妝品生技組</a:t>
                </a: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企業管理系</a:t>
                </a: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餐旅管理系</a:t>
                </a: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企業資訊與管理系</a:t>
                </a:r>
              </a:p>
            </p:txBody>
          </p:sp>
          <p:sp>
            <p:nvSpPr>
              <p:cNvPr id="33" name="矩形: 圓角 32">
                <a:extLst>
                  <a:ext uri="{FF2B5EF4-FFF2-40B4-BE49-F238E27FC236}">
                    <a16:creationId xmlns:a16="http://schemas.microsoft.com/office/drawing/2014/main" id="{FDE9846D-B43E-4320-8FD9-76C800D81C2A}"/>
                  </a:ext>
                </a:extLst>
              </p:cNvPr>
              <p:cNvSpPr/>
              <p:nvPr/>
            </p:nvSpPr>
            <p:spPr>
              <a:xfrm>
                <a:off x="6958608" y="2985235"/>
                <a:ext cx="1060608" cy="210839"/>
              </a:xfrm>
              <a:prstGeom prst="roundRect">
                <a:avLst/>
              </a:prstGeom>
              <a:solidFill>
                <a:srgbClr val="AF4A1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zh-TW" altLang="en-US" sz="786" dirty="0">
                    <a:solidFill>
                      <a:schemeClr val="bg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大學可選擇的科系</a:t>
                </a:r>
              </a:p>
            </p:txBody>
          </p:sp>
        </p:grpSp>
        <p:grpSp>
          <p:nvGrpSpPr>
            <p:cNvPr id="9" name="群組 8">
              <a:extLst>
                <a:ext uri="{FF2B5EF4-FFF2-40B4-BE49-F238E27FC236}">
                  <a16:creationId xmlns:a16="http://schemas.microsoft.com/office/drawing/2014/main" id="{2E61778C-01B7-45A2-AC84-6264C01C3643}"/>
                </a:ext>
              </a:extLst>
            </p:cNvPr>
            <p:cNvGrpSpPr/>
            <p:nvPr/>
          </p:nvGrpSpPr>
          <p:grpSpPr>
            <a:xfrm>
              <a:off x="10679510" y="1535166"/>
              <a:ext cx="1346613" cy="3674235"/>
              <a:chOff x="8435783" y="2954615"/>
              <a:chExt cx="1273668" cy="3475205"/>
            </a:xfrm>
          </p:grpSpPr>
          <p:sp>
            <p:nvSpPr>
              <p:cNvPr id="23" name="矩形 22">
                <a:extLst>
                  <a:ext uri="{FF2B5EF4-FFF2-40B4-BE49-F238E27FC236}">
                    <a16:creationId xmlns:a16="http://schemas.microsoft.com/office/drawing/2014/main" id="{B4CD7C00-2391-430A-AB6C-2B729809D6F0}"/>
                  </a:ext>
                </a:extLst>
              </p:cNvPr>
              <p:cNvSpPr/>
              <p:nvPr/>
            </p:nvSpPr>
            <p:spPr>
              <a:xfrm>
                <a:off x="8533542" y="3492074"/>
                <a:ext cx="1174328" cy="962963"/>
              </a:xfrm>
              <a:prstGeom prst="rect">
                <a:avLst/>
              </a:prstGeom>
              <a:solidFill>
                <a:srgbClr val="F4B183"/>
              </a:solidFill>
              <a:ln w="19050"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市立松山工農</a:t>
                </a:r>
                <a:endParaRPr lang="en-US" altLang="zh-TW" sz="857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市立淡水商工</a:t>
                </a:r>
                <a:endParaRPr lang="en-US" altLang="zh-TW" sz="857" dirty="0">
                  <a:solidFill>
                    <a:schemeClr val="tx1"/>
                  </a:solidFill>
                  <a:latin typeface="源起黑體丹 M" panose="020B0600000000000000" pitchFamily="34" charset="-120"/>
                  <a:ea typeface="源起黑體丹 M" panose="020B06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莊敬工家</a:t>
                </a:r>
              </a:p>
            </p:txBody>
          </p:sp>
          <p:sp>
            <p:nvSpPr>
              <p:cNvPr id="24" name="矩形 23">
                <a:extLst>
                  <a:ext uri="{FF2B5EF4-FFF2-40B4-BE49-F238E27FC236}">
                    <a16:creationId xmlns:a16="http://schemas.microsoft.com/office/drawing/2014/main" id="{5E3DE30A-CC85-41FE-9F10-ECA02CD8CB8A}"/>
                  </a:ext>
                </a:extLst>
              </p:cNvPr>
              <p:cNvSpPr/>
              <p:nvPr/>
            </p:nvSpPr>
            <p:spPr>
              <a:xfrm>
                <a:off x="8541968" y="4358489"/>
                <a:ext cx="1167483" cy="2071331"/>
              </a:xfrm>
              <a:prstGeom prst="rect">
                <a:avLst/>
              </a:prstGeom>
              <a:solidFill>
                <a:srgbClr val="F4F2F2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spcBef>
                    <a:spcPts val="315"/>
                  </a:spcBef>
                </a:pPr>
                <a:endParaRPr lang="en-US" altLang="zh-TW" sz="857" b="1" dirty="0">
                  <a:solidFill>
                    <a:srgbClr val="AF4A12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r>
                  <a:rPr lang="en-US" altLang="zh-TW" sz="857" b="1" dirty="0">
                    <a:solidFill>
                      <a:srgbClr val="AF4A12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【</a:t>
                </a:r>
                <a:r>
                  <a:rPr lang="zh-TW" altLang="en-US" sz="857" b="1" dirty="0">
                    <a:solidFill>
                      <a:srgbClr val="AF4A12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工程</a:t>
                </a:r>
                <a:r>
                  <a:rPr lang="en-US" altLang="zh-TW" sz="857" b="1" dirty="0">
                    <a:solidFill>
                      <a:srgbClr val="AF4A12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】</a:t>
                </a:r>
                <a:endParaRPr lang="zh-TW" altLang="en-US" sz="857" b="1" dirty="0">
                  <a:solidFill>
                    <a:srgbClr val="AF4A12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建築系、園藝系</a:t>
                </a: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土木工程系</a:t>
                </a:r>
              </a:p>
              <a:p>
                <a:pPr>
                  <a:spcBef>
                    <a:spcPts val="315"/>
                  </a:spcBef>
                </a:pPr>
                <a:r>
                  <a:rPr lang="en-US" altLang="zh-TW" sz="857" b="1" dirty="0">
                    <a:solidFill>
                      <a:srgbClr val="AF4A12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【</a:t>
                </a:r>
                <a:r>
                  <a:rPr lang="zh-TW" altLang="en-US" sz="857" b="1" dirty="0">
                    <a:solidFill>
                      <a:srgbClr val="AF4A12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餐飲休閒</a:t>
                </a:r>
                <a:r>
                  <a:rPr lang="en-US" altLang="zh-TW" sz="857" b="1" dirty="0">
                    <a:solidFill>
                      <a:srgbClr val="AF4A12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】</a:t>
                </a:r>
                <a:endParaRPr lang="zh-TW" altLang="en-US" sz="857" b="1" dirty="0">
                  <a:solidFill>
                    <a:srgbClr val="AF4A12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餐飲管理系烘焙食品組</a:t>
                </a: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休閒事業管理系</a:t>
                </a: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觀光休閒管理系</a:t>
                </a:r>
              </a:p>
              <a:p>
                <a:pPr>
                  <a:spcBef>
                    <a:spcPts val="315"/>
                  </a:spcBef>
                </a:pPr>
                <a:r>
                  <a:rPr lang="en-US" altLang="zh-TW" sz="857" b="1" dirty="0">
                    <a:solidFill>
                      <a:srgbClr val="AF4A12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【</a:t>
                </a:r>
                <a:r>
                  <a:rPr lang="zh-TW" altLang="en-US" sz="857" b="1" dirty="0">
                    <a:solidFill>
                      <a:srgbClr val="AF4A12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其他</a:t>
                </a:r>
                <a:r>
                  <a:rPr lang="en-US" altLang="zh-TW" sz="857" b="1" dirty="0">
                    <a:solidFill>
                      <a:srgbClr val="AF4A12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】</a:t>
                </a:r>
                <a:endParaRPr lang="zh-TW" altLang="en-US" sz="857" b="1" dirty="0">
                  <a:solidFill>
                    <a:srgbClr val="AF4A12"/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生物科技系生物科技組</a:t>
                </a: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寵物業經營管理系</a:t>
                </a: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保健營養系</a:t>
                </a:r>
              </a:p>
              <a:p>
                <a:pPr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化妝品應用系</a:t>
                </a:r>
              </a:p>
            </p:txBody>
          </p:sp>
          <p:sp>
            <p:nvSpPr>
              <p:cNvPr id="25" name="矩形 24">
                <a:extLst>
                  <a:ext uri="{FF2B5EF4-FFF2-40B4-BE49-F238E27FC236}">
                    <a16:creationId xmlns:a16="http://schemas.microsoft.com/office/drawing/2014/main" id="{D61393DA-4F19-47E1-9B68-03E12BFDF29D}"/>
                  </a:ext>
                </a:extLst>
              </p:cNvPr>
              <p:cNvSpPr/>
              <p:nvPr/>
            </p:nvSpPr>
            <p:spPr>
              <a:xfrm>
                <a:off x="8541968" y="2954615"/>
                <a:ext cx="1167483" cy="542846"/>
              </a:xfrm>
              <a:prstGeom prst="rect">
                <a:avLst/>
              </a:prstGeom>
              <a:solidFill>
                <a:srgbClr val="F4F2F2"/>
              </a:solidFill>
              <a:ln w="19050"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Bef>
                    <a:spcPts val="158"/>
                  </a:spcBef>
                </a:pPr>
                <a:r>
                  <a:rPr lang="zh-TW" altLang="en-US" sz="1200" b="1" dirty="0">
                    <a:solidFill>
                      <a:schemeClr val="accent2">
                        <a:lumMod val="50000"/>
                      </a:schemeClr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rPr>
                  <a:t>農業群</a:t>
                </a:r>
                <a:endParaRPr lang="en-US" altLang="zh-TW" sz="1200" b="1" dirty="0">
                  <a:solidFill>
                    <a:schemeClr val="accent2">
                      <a:lumMod val="50000"/>
                    </a:schemeClr>
                  </a:solidFill>
                  <a:latin typeface="源起黑體丹 R" panose="020B0500000000000000" pitchFamily="34" charset="-120"/>
                  <a:ea typeface="源起黑體丹 R" panose="020B0500000000000000" pitchFamily="34" charset="-120"/>
                </a:endParaRPr>
              </a:p>
              <a:p>
                <a:pPr algn="ctr">
                  <a:spcBef>
                    <a:spcPts val="158"/>
                  </a:spcBef>
                </a:pPr>
                <a:r>
                  <a:rPr lang="zh-TW" altLang="en-US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園藝科、農場經營科</a:t>
                </a:r>
              </a:p>
            </p:txBody>
          </p:sp>
          <p:sp>
            <p:nvSpPr>
              <p:cNvPr id="26" name="矩形: 圓角 25">
                <a:extLst>
                  <a:ext uri="{FF2B5EF4-FFF2-40B4-BE49-F238E27FC236}">
                    <a16:creationId xmlns:a16="http://schemas.microsoft.com/office/drawing/2014/main" id="{F056D13A-E139-4239-BDA9-AFBB03F38084}"/>
                  </a:ext>
                </a:extLst>
              </p:cNvPr>
              <p:cNvSpPr/>
              <p:nvPr/>
            </p:nvSpPr>
            <p:spPr>
              <a:xfrm>
                <a:off x="8436570" y="3456287"/>
                <a:ext cx="1001292" cy="211750"/>
              </a:xfrm>
              <a:prstGeom prst="roundRect">
                <a:avLst/>
              </a:prstGeom>
              <a:solidFill>
                <a:srgbClr val="AF4A1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zh-TW" altLang="en-US" sz="786" dirty="0">
                    <a:solidFill>
                      <a:schemeClr val="bg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有農業群的技高</a:t>
                </a:r>
              </a:p>
            </p:txBody>
          </p:sp>
          <p:sp>
            <p:nvSpPr>
              <p:cNvPr id="27" name="矩形: 圓角 26">
                <a:extLst>
                  <a:ext uri="{FF2B5EF4-FFF2-40B4-BE49-F238E27FC236}">
                    <a16:creationId xmlns:a16="http://schemas.microsoft.com/office/drawing/2014/main" id="{19B7AC8B-126D-42E6-9362-097FC0DF4311}"/>
                  </a:ext>
                </a:extLst>
              </p:cNvPr>
              <p:cNvSpPr/>
              <p:nvPr/>
            </p:nvSpPr>
            <p:spPr>
              <a:xfrm>
                <a:off x="8435783" y="4252614"/>
                <a:ext cx="1001292" cy="211750"/>
              </a:xfrm>
              <a:prstGeom prst="roundRect">
                <a:avLst/>
              </a:prstGeom>
              <a:solidFill>
                <a:srgbClr val="AF4A1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zh-TW" altLang="en-US" sz="786" dirty="0">
                    <a:solidFill>
                      <a:schemeClr val="bg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rPr>
                  <a:t>大學可選擇的科系</a:t>
                </a:r>
              </a:p>
            </p:txBody>
          </p:sp>
        </p:grpSp>
        <p:grpSp>
          <p:nvGrpSpPr>
            <p:cNvPr id="10" name="群組 9">
              <a:extLst>
                <a:ext uri="{FF2B5EF4-FFF2-40B4-BE49-F238E27FC236}">
                  <a16:creationId xmlns:a16="http://schemas.microsoft.com/office/drawing/2014/main" id="{96B4A93B-4A06-411F-911A-A5A03C43BF79}"/>
                </a:ext>
              </a:extLst>
            </p:cNvPr>
            <p:cNvGrpSpPr/>
            <p:nvPr/>
          </p:nvGrpSpPr>
          <p:grpSpPr>
            <a:xfrm>
              <a:off x="9217026" y="1151128"/>
              <a:ext cx="1352034" cy="4437891"/>
              <a:chOff x="8666892" y="2329761"/>
              <a:chExt cx="1278795" cy="4197494"/>
            </a:xfrm>
          </p:grpSpPr>
          <p:grpSp>
            <p:nvGrpSpPr>
              <p:cNvPr id="11" name="群組 10">
                <a:extLst>
                  <a:ext uri="{FF2B5EF4-FFF2-40B4-BE49-F238E27FC236}">
                    <a16:creationId xmlns:a16="http://schemas.microsoft.com/office/drawing/2014/main" id="{46F1E432-DD7A-4D62-AE34-889A1BB9C146}"/>
                  </a:ext>
                </a:extLst>
              </p:cNvPr>
              <p:cNvGrpSpPr/>
              <p:nvPr/>
            </p:nvGrpSpPr>
            <p:grpSpPr>
              <a:xfrm>
                <a:off x="8666892" y="2329761"/>
                <a:ext cx="1278795" cy="1863656"/>
                <a:chOff x="8429075" y="808320"/>
                <a:chExt cx="1278795" cy="1863656"/>
              </a:xfrm>
            </p:grpSpPr>
            <p:sp>
              <p:nvSpPr>
                <p:cNvPr id="18" name="矩形 17">
                  <a:extLst>
                    <a:ext uri="{FF2B5EF4-FFF2-40B4-BE49-F238E27FC236}">
                      <a16:creationId xmlns:a16="http://schemas.microsoft.com/office/drawing/2014/main" id="{9DA68245-928C-4BB5-947B-56362C60335E}"/>
                    </a:ext>
                  </a:extLst>
                </p:cNvPr>
                <p:cNvSpPr/>
                <p:nvPr/>
              </p:nvSpPr>
              <p:spPr>
                <a:xfrm>
                  <a:off x="8533542" y="1952519"/>
                  <a:ext cx="1174328" cy="719457"/>
                </a:xfrm>
                <a:prstGeom prst="rect">
                  <a:avLst/>
                </a:prstGeom>
                <a:solidFill>
                  <a:srgbClr val="F4F2F2"/>
                </a:solidFill>
                <a:ln w="190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spcBef>
                      <a:spcPts val="158"/>
                    </a:spcBef>
                  </a:pPr>
                  <a:endParaRPr lang="en-US" altLang="zh-TW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endParaRPr>
                </a:p>
                <a:p>
                  <a:pPr>
                    <a:spcBef>
                      <a:spcPts val="158"/>
                    </a:spcBef>
                  </a:pPr>
                  <a:r>
                    <a:rPr lang="zh-TW" altLang="en-US" sz="857" dirty="0">
                      <a:solidFill>
                        <a:schemeClr val="tx1"/>
                      </a:solidFill>
                      <a:latin typeface="源起黑體丹 R" panose="020B0500000000000000" pitchFamily="34" charset="-120"/>
                      <a:ea typeface="源起黑體丹 R" panose="020B0500000000000000" pitchFamily="34" charset="-120"/>
                    </a:rPr>
                    <a:t>化學工程系</a:t>
                  </a:r>
                </a:p>
                <a:p>
                  <a:pPr>
                    <a:spcBef>
                      <a:spcPts val="158"/>
                    </a:spcBef>
                  </a:pPr>
                  <a:r>
                    <a:rPr lang="zh-TW" altLang="en-US" sz="857" dirty="0">
                      <a:solidFill>
                        <a:schemeClr val="tx1"/>
                      </a:solidFill>
                      <a:latin typeface="源起黑體丹 R" panose="020B0500000000000000" pitchFamily="34" charset="-120"/>
                      <a:ea typeface="源起黑體丹 R" panose="020B0500000000000000" pitchFamily="34" charset="-120"/>
                    </a:rPr>
                    <a:t>餐飲廚藝系</a:t>
                  </a:r>
                  <a:endParaRPr lang="en-US" altLang="zh-TW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endParaRPr>
                </a:p>
                <a:p>
                  <a:pPr>
                    <a:spcBef>
                      <a:spcPts val="158"/>
                    </a:spcBef>
                  </a:pPr>
                  <a:r>
                    <a:rPr lang="zh-TW" altLang="en-US" sz="857" dirty="0">
                      <a:solidFill>
                        <a:schemeClr val="tx1"/>
                      </a:solidFill>
                      <a:latin typeface="源起黑體丹 R" panose="020B0500000000000000" pitchFamily="34" charset="-120"/>
                      <a:ea typeface="源起黑體丹 R" panose="020B0500000000000000" pitchFamily="34" charset="-120"/>
                    </a:rPr>
                    <a:t>餐旅管理系</a:t>
                  </a:r>
                  <a:endParaRPr lang="en-US" altLang="zh-TW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endParaRPr>
                </a:p>
              </p:txBody>
            </p:sp>
            <p:sp>
              <p:nvSpPr>
                <p:cNvPr id="19" name="矩形 18">
                  <a:extLst>
                    <a:ext uri="{FF2B5EF4-FFF2-40B4-BE49-F238E27FC236}">
                      <a16:creationId xmlns:a16="http://schemas.microsoft.com/office/drawing/2014/main" id="{81780DFF-D043-493B-A692-84F92E68FBDC}"/>
                    </a:ext>
                  </a:extLst>
                </p:cNvPr>
                <p:cNvSpPr/>
                <p:nvPr/>
              </p:nvSpPr>
              <p:spPr>
                <a:xfrm>
                  <a:off x="8533542" y="808320"/>
                  <a:ext cx="1174328" cy="499152"/>
                </a:xfrm>
                <a:prstGeom prst="rect">
                  <a:avLst/>
                </a:prstGeom>
                <a:solidFill>
                  <a:srgbClr val="F4F2F2"/>
                </a:solidFill>
                <a:ln w="19050">
                  <a:noFill/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spcBef>
                      <a:spcPts val="158"/>
                    </a:spcBef>
                  </a:pPr>
                  <a:r>
                    <a:rPr lang="zh-TW" altLang="en-US" sz="1200" b="1" dirty="0">
                      <a:solidFill>
                        <a:srgbClr val="AF4A12"/>
                      </a:solidFill>
                      <a:latin typeface="源起黑體丹 R" panose="020B0500000000000000" pitchFamily="34" charset="-120"/>
                      <a:ea typeface="源起黑體丹 R" panose="020B0500000000000000" pitchFamily="34" charset="-120"/>
                    </a:rPr>
                    <a:t>食品群</a:t>
                  </a:r>
                  <a:endParaRPr lang="en-US" altLang="zh-TW" sz="1200" b="1" dirty="0">
                    <a:solidFill>
                      <a:srgbClr val="AF4A12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endParaRPr>
                </a:p>
                <a:p>
                  <a:pPr algn="ctr">
                    <a:spcBef>
                      <a:spcPts val="158"/>
                    </a:spcBef>
                  </a:pPr>
                  <a:r>
                    <a:rPr lang="zh-TW" altLang="en-US" sz="857" dirty="0">
                      <a:solidFill>
                        <a:schemeClr val="tx1"/>
                      </a:solidFill>
                      <a:latin typeface="源起黑體丹 M" panose="020B0600000000000000" pitchFamily="34" charset="-120"/>
                      <a:ea typeface="源起黑體丹 M" panose="020B0600000000000000" pitchFamily="34" charset="-120"/>
                    </a:rPr>
                    <a:t>食品加工科</a:t>
                  </a:r>
                </a:p>
              </p:txBody>
            </p:sp>
            <p:sp>
              <p:nvSpPr>
                <p:cNvPr id="20" name="矩形 19">
                  <a:extLst>
                    <a:ext uri="{FF2B5EF4-FFF2-40B4-BE49-F238E27FC236}">
                      <a16:creationId xmlns:a16="http://schemas.microsoft.com/office/drawing/2014/main" id="{4EBEB7C2-9460-4AA4-B020-5CA67227E1CD}"/>
                    </a:ext>
                  </a:extLst>
                </p:cNvPr>
                <p:cNvSpPr/>
                <p:nvPr/>
              </p:nvSpPr>
              <p:spPr>
                <a:xfrm>
                  <a:off x="8533542" y="1307472"/>
                  <a:ext cx="1174328" cy="714063"/>
                </a:xfrm>
                <a:prstGeom prst="rect">
                  <a:avLst/>
                </a:prstGeom>
                <a:solidFill>
                  <a:srgbClr val="F4B183"/>
                </a:solidFill>
                <a:ln w="19050">
                  <a:noFill/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spcBef>
                      <a:spcPts val="158"/>
                    </a:spcBef>
                  </a:pPr>
                  <a:r>
                    <a:rPr lang="zh-TW" altLang="en-US" sz="857" dirty="0">
                      <a:solidFill>
                        <a:schemeClr val="tx1"/>
                      </a:solidFill>
                      <a:latin typeface="源起黑體丹 M" panose="020B0600000000000000" pitchFamily="34" charset="-120"/>
                      <a:ea typeface="源起黑體丹 M" panose="020B0600000000000000" pitchFamily="34" charset="-120"/>
                    </a:rPr>
                    <a:t>市立松山工農</a:t>
                  </a:r>
                  <a:endParaRPr lang="en-US" altLang="zh-TW" sz="857" dirty="0">
                    <a:solidFill>
                      <a:schemeClr val="tx1"/>
                    </a:solidFill>
                    <a:latin typeface="源起黑體丹 M" panose="020B0600000000000000" pitchFamily="34" charset="-120"/>
                    <a:ea typeface="源起黑體丹 M" panose="020B0600000000000000" pitchFamily="34" charset="-120"/>
                  </a:endParaRPr>
                </a:p>
                <a:p>
                  <a:pPr algn="ctr">
                    <a:spcBef>
                      <a:spcPts val="158"/>
                    </a:spcBef>
                  </a:pPr>
                  <a:r>
                    <a:rPr lang="zh-TW" altLang="en-US" sz="857" dirty="0">
                      <a:solidFill>
                        <a:schemeClr val="tx1"/>
                      </a:solidFill>
                      <a:latin typeface="源起黑體丹 M" panose="020B0600000000000000" pitchFamily="34" charset="-120"/>
                      <a:ea typeface="源起黑體丹 M" panose="020B0600000000000000" pitchFamily="34" charset="-120"/>
                    </a:rPr>
                    <a:t>莊敬工家</a:t>
                  </a:r>
                </a:p>
              </p:txBody>
            </p:sp>
            <p:sp>
              <p:nvSpPr>
                <p:cNvPr id="21" name="矩形: 圓角 20">
                  <a:extLst>
                    <a:ext uri="{FF2B5EF4-FFF2-40B4-BE49-F238E27FC236}">
                      <a16:creationId xmlns:a16="http://schemas.microsoft.com/office/drawing/2014/main" id="{57520587-4252-4283-A2E3-A344B6A2313D}"/>
                    </a:ext>
                  </a:extLst>
                </p:cNvPr>
                <p:cNvSpPr/>
                <p:nvPr/>
              </p:nvSpPr>
              <p:spPr>
                <a:xfrm>
                  <a:off x="8429075" y="1273237"/>
                  <a:ext cx="1008000" cy="210839"/>
                </a:xfrm>
                <a:prstGeom prst="roundRect">
                  <a:avLst/>
                </a:prstGeom>
                <a:solidFill>
                  <a:srgbClr val="AF4A1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zh-TW" altLang="en-US" sz="786" dirty="0">
                      <a:solidFill>
                        <a:schemeClr val="bg1"/>
                      </a:solidFill>
                      <a:latin typeface="源起黑體丹 M" panose="020B0600000000000000" pitchFamily="34" charset="-120"/>
                      <a:ea typeface="源起黑體丹 M" panose="020B0600000000000000" pitchFamily="34" charset="-120"/>
                    </a:rPr>
                    <a:t>有食品群的技高</a:t>
                  </a:r>
                </a:p>
              </p:txBody>
            </p:sp>
            <p:sp>
              <p:nvSpPr>
                <p:cNvPr id="22" name="矩形: 圓角 21">
                  <a:extLst>
                    <a:ext uri="{FF2B5EF4-FFF2-40B4-BE49-F238E27FC236}">
                      <a16:creationId xmlns:a16="http://schemas.microsoft.com/office/drawing/2014/main" id="{082A1297-3DA0-4E53-BF4E-FF80AF54AADF}"/>
                    </a:ext>
                  </a:extLst>
                </p:cNvPr>
                <p:cNvSpPr/>
                <p:nvPr/>
              </p:nvSpPr>
              <p:spPr>
                <a:xfrm>
                  <a:off x="8429075" y="1884750"/>
                  <a:ext cx="1008000" cy="210839"/>
                </a:xfrm>
                <a:prstGeom prst="roundRect">
                  <a:avLst/>
                </a:prstGeom>
                <a:solidFill>
                  <a:srgbClr val="AF4A1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zh-TW" altLang="en-US" sz="786" dirty="0">
                      <a:solidFill>
                        <a:schemeClr val="bg1"/>
                      </a:solidFill>
                      <a:latin typeface="源起黑體丹 M" panose="020B0600000000000000" pitchFamily="34" charset="-120"/>
                      <a:ea typeface="源起黑體丹 M" panose="020B0600000000000000" pitchFamily="34" charset="-120"/>
                    </a:rPr>
                    <a:t>大學可選擇的科系</a:t>
                  </a:r>
                </a:p>
              </p:txBody>
            </p:sp>
          </p:grpSp>
          <p:grpSp>
            <p:nvGrpSpPr>
              <p:cNvPr id="12" name="群組 11">
                <a:extLst>
                  <a:ext uri="{FF2B5EF4-FFF2-40B4-BE49-F238E27FC236}">
                    <a16:creationId xmlns:a16="http://schemas.microsoft.com/office/drawing/2014/main" id="{4D117A41-ECC8-4201-9546-3EE400A8D80D}"/>
                  </a:ext>
                </a:extLst>
              </p:cNvPr>
              <p:cNvGrpSpPr/>
              <p:nvPr/>
            </p:nvGrpSpPr>
            <p:grpSpPr>
              <a:xfrm>
                <a:off x="8666892" y="4484243"/>
                <a:ext cx="1278795" cy="2043012"/>
                <a:chOff x="10036762" y="2003948"/>
                <a:chExt cx="1278795" cy="2043012"/>
              </a:xfrm>
            </p:grpSpPr>
            <p:sp>
              <p:nvSpPr>
                <p:cNvPr id="13" name="矩形 12">
                  <a:extLst>
                    <a:ext uri="{FF2B5EF4-FFF2-40B4-BE49-F238E27FC236}">
                      <a16:creationId xmlns:a16="http://schemas.microsoft.com/office/drawing/2014/main" id="{6FE1CB89-1B62-4820-AA1D-F6D8838F609E}"/>
                    </a:ext>
                  </a:extLst>
                </p:cNvPr>
                <p:cNvSpPr/>
                <p:nvPr/>
              </p:nvSpPr>
              <p:spPr>
                <a:xfrm>
                  <a:off x="10141229" y="3148147"/>
                  <a:ext cx="1174328" cy="898813"/>
                </a:xfrm>
                <a:prstGeom prst="rect">
                  <a:avLst/>
                </a:prstGeom>
                <a:solidFill>
                  <a:srgbClr val="F4F2F2"/>
                </a:solidFill>
                <a:ln w="190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altLang="zh-TW" sz="857" b="1" dirty="0">
                    <a:solidFill>
                      <a:srgbClr val="AF4A12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endParaRPr>
                </a:p>
                <a:p>
                  <a:r>
                    <a:rPr lang="en-US" altLang="zh-TW" sz="857" b="1" dirty="0">
                      <a:solidFill>
                        <a:srgbClr val="AF4A12"/>
                      </a:solidFill>
                      <a:latin typeface="源起黑體丹 R" panose="020B0500000000000000" pitchFamily="34" charset="-120"/>
                      <a:ea typeface="源起黑體丹 R" panose="020B0500000000000000" pitchFamily="34" charset="-120"/>
                    </a:rPr>
                    <a:t>【</a:t>
                  </a:r>
                  <a:r>
                    <a:rPr lang="zh-TW" altLang="en-US" sz="857" b="1" dirty="0">
                      <a:solidFill>
                        <a:srgbClr val="AF4A12"/>
                      </a:solidFill>
                      <a:latin typeface="源起黑體丹 R" panose="020B0500000000000000" pitchFamily="34" charset="-120"/>
                      <a:ea typeface="源起黑體丹 R" panose="020B0500000000000000" pitchFamily="34" charset="-120"/>
                    </a:rPr>
                    <a:t>工程</a:t>
                  </a:r>
                  <a:r>
                    <a:rPr lang="en-US" altLang="zh-TW" sz="857" b="1" dirty="0">
                      <a:solidFill>
                        <a:srgbClr val="AF4A12"/>
                      </a:solidFill>
                      <a:latin typeface="源起黑體丹 R" panose="020B0500000000000000" pitchFamily="34" charset="-120"/>
                      <a:ea typeface="源起黑體丹 R" panose="020B0500000000000000" pitchFamily="34" charset="-120"/>
                    </a:rPr>
                    <a:t>】</a:t>
                  </a:r>
                  <a:endParaRPr lang="zh-TW" altLang="en-US" sz="857" dirty="0">
                    <a:solidFill>
                      <a:schemeClr val="tx1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endParaRPr>
                </a:p>
                <a:p>
                  <a:pPr>
                    <a:spcBef>
                      <a:spcPts val="158"/>
                    </a:spcBef>
                  </a:pPr>
                  <a:r>
                    <a:rPr lang="zh-TW" altLang="en-US" sz="857" dirty="0">
                      <a:solidFill>
                        <a:schemeClr val="tx1"/>
                      </a:solidFill>
                      <a:latin typeface="源起黑體丹 R" panose="020B0500000000000000" pitchFamily="34" charset="-120"/>
                      <a:ea typeface="源起黑體丹 R" panose="020B0500000000000000" pitchFamily="34" charset="-120"/>
                    </a:rPr>
                    <a:t>機械工程系</a:t>
                  </a:r>
                </a:p>
                <a:p>
                  <a:pPr>
                    <a:spcBef>
                      <a:spcPts val="158"/>
                    </a:spcBef>
                  </a:pPr>
                  <a:r>
                    <a:rPr lang="zh-TW" altLang="en-US" sz="857" dirty="0">
                      <a:solidFill>
                        <a:schemeClr val="tx1"/>
                      </a:solidFill>
                      <a:latin typeface="源起黑體丹 R" panose="020B0500000000000000" pitchFamily="34" charset="-120"/>
                      <a:ea typeface="源起黑體丹 R" panose="020B0500000000000000" pitchFamily="34" charset="-120"/>
                    </a:rPr>
                    <a:t>航空機械系</a:t>
                  </a:r>
                </a:p>
                <a:p>
                  <a:pPr>
                    <a:spcBef>
                      <a:spcPts val="158"/>
                    </a:spcBef>
                  </a:pPr>
                  <a:r>
                    <a:rPr lang="zh-TW" altLang="en-US" sz="857" dirty="0">
                      <a:solidFill>
                        <a:schemeClr val="tx1"/>
                      </a:solidFill>
                      <a:latin typeface="源起黑體丹 R" panose="020B0500000000000000" pitchFamily="34" charset="-120"/>
                      <a:ea typeface="源起黑體丹 R" panose="020B0500000000000000" pitchFamily="34" charset="-120"/>
                    </a:rPr>
                    <a:t>航海與航運管理系</a:t>
                  </a:r>
                </a:p>
              </p:txBody>
            </p:sp>
            <p:sp>
              <p:nvSpPr>
                <p:cNvPr id="14" name="矩形 13">
                  <a:extLst>
                    <a:ext uri="{FF2B5EF4-FFF2-40B4-BE49-F238E27FC236}">
                      <a16:creationId xmlns:a16="http://schemas.microsoft.com/office/drawing/2014/main" id="{C7035AF2-71F0-423C-8327-551D8B9C2E04}"/>
                    </a:ext>
                  </a:extLst>
                </p:cNvPr>
                <p:cNvSpPr/>
                <p:nvPr/>
              </p:nvSpPr>
              <p:spPr>
                <a:xfrm>
                  <a:off x="10141229" y="2003948"/>
                  <a:ext cx="1174328" cy="499152"/>
                </a:xfrm>
                <a:prstGeom prst="rect">
                  <a:avLst/>
                </a:prstGeom>
                <a:solidFill>
                  <a:srgbClr val="F4F2F2"/>
                </a:solidFill>
                <a:ln w="19050">
                  <a:noFill/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spcBef>
                      <a:spcPts val="158"/>
                    </a:spcBef>
                  </a:pPr>
                  <a:r>
                    <a:rPr lang="zh-TW" altLang="en-US" sz="1200" b="1" dirty="0">
                      <a:solidFill>
                        <a:srgbClr val="AF4A12"/>
                      </a:solidFill>
                      <a:latin typeface="源起黑體丹 R" panose="020B0500000000000000" pitchFamily="34" charset="-120"/>
                      <a:ea typeface="源起黑體丹 R" panose="020B0500000000000000" pitchFamily="34" charset="-120"/>
                    </a:rPr>
                    <a:t>海事群</a:t>
                  </a:r>
                  <a:endParaRPr lang="en-US" altLang="zh-TW" sz="1200" b="1" dirty="0">
                    <a:solidFill>
                      <a:srgbClr val="AF4A12"/>
                    </a:solidFill>
                    <a:latin typeface="源起黑體丹 R" panose="020B0500000000000000" pitchFamily="34" charset="-120"/>
                    <a:ea typeface="源起黑體丹 R" panose="020B0500000000000000" pitchFamily="34" charset="-120"/>
                  </a:endParaRPr>
                </a:p>
                <a:p>
                  <a:pPr algn="ctr">
                    <a:spcBef>
                      <a:spcPts val="158"/>
                    </a:spcBef>
                  </a:pPr>
                  <a:r>
                    <a:rPr lang="zh-TW" altLang="en-US" sz="857" dirty="0">
                      <a:solidFill>
                        <a:schemeClr val="tx1"/>
                      </a:solidFill>
                      <a:latin typeface="源起黑體丹 M" panose="020B0600000000000000" pitchFamily="34" charset="-120"/>
                      <a:ea typeface="源起黑體丹 M" panose="020B0600000000000000" pitchFamily="34" charset="-120"/>
                    </a:rPr>
                    <a:t>輪機科、航海科</a:t>
                  </a:r>
                </a:p>
              </p:txBody>
            </p:sp>
            <p:sp>
              <p:nvSpPr>
                <p:cNvPr id="15" name="矩形 14">
                  <a:extLst>
                    <a:ext uri="{FF2B5EF4-FFF2-40B4-BE49-F238E27FC236}">
                      <a16:creationId xmlns:a16="http://schemas.microsoft.com/office/drawing/2014/main" id="{A6253047-3444-4344-A74F-4C12C0FB9CF3}"/>
                    </a:ext>
                  </a:extLst>
                </p:cNvPr>
                <p:cNvSpPr/>
                <p:nvPr/>
              </p:nvSpPr>
              <p:spPr>
                <a:xfrm>
                  <a:off x="10141229" y="2503100"/>
                  <a:ext cx="1174328" cy="714063"/>
                </a:xfrm>
                <a:prstGeom prst="rect">
                  <a:avLst/>
                </a:prstGeom>
                <a:solidFill>
                  <a:srgbClr val="F4B183"/>
                </a:solidFill>
                <a:ln w="19050">
                  <a:noFill/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spcBef>
                      <a:spcPts val="158"/>
                    </a:spcBef>
                  </a:pPr>
                  <a:r>
                    <a:rPr lang="zh-TW" altLang="en-US" sz="857" dirty="0">
                      <a:solidFill>
                        <a:schemeClr val="tx1"/>
                      </a:solidFill>
                      <a:latin typeface="源起黑體丹 M" panose="020B0600000000000000" pitchFamily="34" charset="-120"/>
                      <a:ea typeface="源起黑體丹 M" panose="020B0600000000000000" pitchFamily="34" charset="-120"/>
                    </a:rPr>
                    <a:t>中華商海</a:t>
                  </a:r>
                </a:p>
              </p:txBody>
            </p:sp>
            <p:sp>
              <p:nvSpPr>
                <p:cNvPr id="16" name="矩形: 圓角 15">
                  <a:extLst>
                    <a:ext uri="{FF2B5EF4-FFF2-40B4-BE49-F238E27FC236}">
                      <a16:creationId xmlns:a16="http://schemas.microsoft.com/office/drawing/2014/main" id="{597EF9B5-6D00-48D1-B3CA-C4ADBF30B21A}"/>
                    </a:ext>
                  </a:extLst>
                </p:cNvPr>
                <p:cNvSpPr/>
                <p:nvPr/>
              </p:nvSpPr>
              <p:spPr>
                <a:xfrm>
                  <a:off x="10036762" y="2468865"/>
                  <a:ext cx="1008000" cy="210839"/>
                </a:xfrm>
                <a:prstGeom prst="roundRect">
                  <a:avLst/>
                </a:prstGeom>
                <a:solidFill>
                  <a:srgbClr val="AF4A1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zh-TW" altLang="en-US" sz="786" dirty="0">
                      <a:solidFill>
                        <a:schemeClr val="bg1"/>
                      </a:solidFill>
                      <a:latin typeface="源起黑體丹 M" panose="020B0600000000000000" pitchFamily="34" charset="-120"/>
                      <a:ea typeface="源起黑體丹 M" panose="020B0600000000000000" pitchFamily="34" charset="-120"/>
                    </a:rPr>
                    <a:t>有海事群的技高</a:t>
                  </a:r>
                </a:p>
              </p:txBody>
            </p:sp>
            <p:sp>
              <p:nvSpPr>
                <p:cNvPr id="17" name="矩形: 圓角 16">
                  <a:extLst>
                    <a:ext uri="{FF2B5EF4-FFF2-40B4-BE49-F238E27FC236}">
                      <a16:creationId xmlns:a16="http://schemas.microsoft.com/office/drawing/2014/main" id="{913B31AF-6827-4CE0-A848-605C5267648F}"/>
                    </a:ext>
                  </a:extLst>
                </p:cNvPr>
                <p:cNvSpPr/>
                <p:nvPr/>
              </p:nvSpPr>
              <p:spPr>
                <a:xfrm>
                  <a:off x="10036762" y="3080378"/>
                  <a:ext cx="1008000" cy="210839"/>
                </a:xfrm>
                <a:prstGeom prst="roundRect">
                  <a:avLst/>
                </a:prstGeom>
                <a:solidFill>
                  <a:srgbClr val="AF4A1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48022" tIns="24011" rIns="48022" bIns="24011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zh-TW" altLang="en-US" sz="786" dirty="0">
                      <a:solidFill>
                        <a:schemeClr val="bg1"/>
                      </a:solidFill>
                      <a:latin typeface="源起黑體丹 M" panose="020B0600000000000000" pitchFamily="34" charset="-120"/>
                      <a:ea typeface="源起黑體丹 M" panose="020B0600000000000000" pitchFamily="34" charset="-120"/>
                    </a:rPr>
                    <a:t>大學可選擇的科系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387379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EF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2">
            <a:extLst>
              <a:ext uri="{FF2B5EF4-FFF2-40B4-BE49-F238E27FC236}">
                <a16:creationId xmlns:a16="http://schemas.microsoft.com/office/drawing/2014/main" id="{CFBE5771-60A4-479F-9BBB-DB3D03FB48DA}"/>
              </a:ext>
            </a:extLst>
          </p:cNvPr>
          <p:cNvSpPr/>
          <p:nvPr/>
        </p:nvSpPr>
        <p:spPr>
          <a:xfrm rot="386281">
            <a:off x="-5498223" y="-3984029"/>
            <a:ext cx="10412244" cy="9162775"/>
          </a:xfrm>
          <a:custGeom>
            <a:avLst/>
            <a:gdLst/>
            <a:ahLst/>
            <a:cxnLst/>
            <a:rect l="l" t="t" r="r" b="b"/>
            <a:pathLst>
              <a:path w="10412244" h="9162775">
                <a:moveTo>
                  <a:pt x="0" y="0"/>
                </a:moveTo>
                <a:lnTo>
                  <a:pt x="10412244" y="0"/>
                </a:lnTo>
                <a:lnTo>
                  <a:pt x="10412244" y="9162775"/>
                </a:lnTo>
                <a:lnTo>
                  <a:pt x="0" y="91627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lum bright="40000" contras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6D07024-8FAE-4E95-8294-42D230E0919A}"/>
              </a:ext>
            </a:extLst>
          </p:cNvPr>
          <p:cNvSpPr txBox="1"/>
          <p:nvPr/>
        </p:nvSpPr>
        <p:spPr>
          <a:xfrm>
            <a:off x="116264" y="6642556"/>
            <a:ext cx="12075736" cy="215444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>
            <a:defPPr>
              <a:defRPr lang="en-US"/>
            </a:defPPr>
            <a:lvl1pPr algn="ctr">
              <a:defRPr sz="14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en-US" dirty="0"/>
              <a:t>https://nsdua.moe.edu.tw/download/</a:t>
            </a:r>
            <a:r>
              <a:rPr lang="en-US" altLang="zh-TW" dirty="0"/>
              <a:t>115</a:t>
            </a:r>
            <a:r>
              <a:rPr lang="zh-TW" altLang="en-US" dirty="0"/>
              <a:t>學年度學生手冊</a:t>
            </a:r>
            <a:r>
              <a:rPr lang="en-US" altLang="zh-TW" dirty="0"/>
              <a:t>.pdf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4E88E39-0197-4273-9B0B-5E923D69306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13" t="605"/>
          <a:stretch/>
        </p:blipFill>
        <p:spPr>
          <a:xfrm>
            <a:off x="396948" y="1752600"/>
            <a:ext cx="6614390" cy="4723487"/>
          </a:xfrm>
          <a:prstGeom prst="rect">
            <a:avLst/>
          </a:prstGeom>
        </p:spPr>
      </p:pic>
      <p:sp>
        <p:nvSpPr>
          <p:cNvPr id="9" name="TextBox 1">
            <a:extLst>
              <a:ext uri="{FF2B5EF4-FFF2-40B4-BE49-F238E27FC236}">
                <a16:creationId xmlns:a16="http://schemas.microsoft.com/office/drawing/2014/main" id="{B20E65EC-1B07-47CE-8E80-307B66029EAA}"/>
              </a:ext>
            </a:extLst>
          </p:cNvPr>
          <p:cNvSpPr txBox="1"/>
          <p:nvPr/>
        </p:nvSpPr>
        <p:spPr>
          <a:xfrm>
            <a:off x="0" y="0"/>
            <a:ext cx="12075736" cy="215444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>
            <a:defPPr>
              <a:defRPr lang="en-US"/>
            </a:defPPr>
            <a:lvl1pPr algn="ctr">
              <a:defRPr sz="14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US" altLang="zh-TW" dirty="0"/>
              <a:t>https://www.techadmi.edu.tw/upload/files/114</a:t>
            </a:r>
            <a:r>
              <a:rPr lang="zh-TW" altLang="en-US" dirty="0"/>
              <a:t>學年度四技二專多元入學進路指南手冊</a:t>
            </a:r>
            <a:r>
              <a:rPr lang="en-US" altLang="zh-TW" dirty="0"/>
              <a:t>(1).pdf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220BC34B-6FA1-499F-9B1B-BD68872F9FB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7" b="2484"/>
          <a:stretch/>
        </p:blipFill>
        <p:spPr>
          <a:xfrm>
            <a:off x="7246067" y="474838"/>
            <a:ext cx="4548985" cy="6167718"/>
          </a:xfrm>
          <a:prstGeom prst="rect">
            <a:avLst/>
          </a:prstGeom>
        </p:spPr>
      </p:pic>
      <p:sp>
        <p:nvSpPr>
          <p:cNvPr id="16" name="Freeform 23">
            <a:extLst>
              <a:ext uri="{FF2B5EF4-FFF2-40B4-BE49-F238E27FC236}">
                <a16:creationId xmlns:a16="http://schemas.microsoft.com/office/drawing/2014/main" id="{50098591-9356-41BF-BE48-8C4609F2D583}"/>
              </a:ext>
            </a:extLst>
          </p:cNvPr>
          <p:cNvSpPr/>
          <p:nvPr/>
        </p:nvSpPr>
        <p:spPr>
          <a:xfrm rot="12014280">
            <a:off x="-1482914" y="-2452341"/>
            <a:ext cx="3759725" cy="3581992"/>
          </a:xfrm>
          <a:custGeom>
            <a:avLst/>
            <a:gdLst/>
            <a:ahLst/>
            <a:cxnLst/>
            <a:rect l="l" t="t" r="r" b="b"/>
            <a:pathLst>
              <a:path w="6015263" h="5730905">
                <a:moveTo>
                  <a:pt x="0" y="0"/>
                </a:moveTo>
                <a:lnTo>
                  <a:pt x="6015264" y="0"/>
                </a:lnTo>
                <a:lnTo>
                  <a:pt x="6015264" y="5730906"/>
                </a:lnTo>
                <a:lnTo>
                  <a:pt x="0" y="573090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</p:spTree>
    <p:extLst>
      <p:ext uri="{BB962C8B-B14F-4D97-AF65-F5344CB8AC3E}">
        <p14:creationId xmlns:p14="http://schemas.microsoft.com/office/powerpoint/2010/main" val="2080547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8F23BCD-41CE-4153-B6F7-CD7C9A414CFC}"/>
              </a:ext>
            </a:extLst>
          </p:cNvPr>
          <p:cNvSpPr txBox="1"/>
          <p:nvPr/>
        </p:nvSpPr>
        <p:spPr>
          <a:xfrm>
            <a:off x="3973942" y="2639052"/>
            <a:ext cx="702307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6000" b="1" dirty="0">
                <a:solidFill>
                  <a:srgbClr val="152225"/>
                </a:solidFill>
              </a:rPr>
              <a:t>科技大學</a:t>
            </a:r>
            <a:endParaRPr lang="en-US" altLang="zh-TW" sz="6000" b="1" dirty="0">
              <a:solidFill>
                <a:srgbClr val="152225"/>
              </a:solidFill>
            </a:endParaRPr>
          </a:p>
          <a:p>
            <a:r>
              <a:rPr lang="zh-TW" altLang="en-US" sz="6000" b="1" dirty="0">
                <a:solidFill>
                  <a:srgbClr val="152225"/>
                </a:solidFill>
              </a:rPr>
              <a:t>是否不如普通大學</a:t>
            </a:r>
            <a:r>
              <a:rPr lang="en-US" altLang="zh-TW" sz="6000" b="1" dirty="0">
                <a:solidFill>
                  <a:srgbClr val="152225"/>
                </a:solidFill>
              </a:rPr>
              <a:t>? </a:t>
            </a:r>
            <a:endParaRPr lang="en-US" sz="6000" b="1" dirty="0">
              <a:solidFill>
                <a:srgbClr val="152225"/>
              </a:solidFill>
            </a:endParaRPr>
          </a:p>
        </p:txBody>
      </p:sp>
      <p:sp>
        <p:nvSpPr>
          <p:cNvPr id="19" name="Freeform 2">
            <a:extLst>
              <a:ext uri="{FF2B5EF4-FFF2-40B4-BE49-F238E27FC236}">
                <a16:creationId xmlns:a16="http://schemas.microsoft.com/office/drawing/2014/main" id="{A6A7695E-88E5-4E7E-AB0A-8635C58E2944}"/>
              </a:ext>
            </a:extLst>
          </p:cNvPr>
          <p:cNvSpPr/>
          <p:nvPr/>
        </p:nvSpPr>
        <p:spPr>
          <a:xfrm rot="386281">
            <a:off x="-5179067" y="-3118632"/>
            <a:ext cx="8376549" cy="7371363"/>
          </a:xfrm>
          <a:custGeom>
            <a:avLst/>
            <a:gdLst/>
            <a:ahLst/>
            <a:cxnLst/>
            <a:rect l="l" t="t" r="r" b="b"/>
            <a:pathLst>
              <a:path w="10412244" h="9162775">
                <a:moveTo>
                  <a:pt x="0" y="0"/>
                </a:moveTo>
                <a:lnTo>
                  <a:pt x="10412244" y="0"/>
                </a:lnTo>
                <a:lnTo>
                  <a:pt x="10412244" y="9162775"/>
                </a:lnTo>
                <a:lnTo>
                  <a:pt x="0" y="91627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E673DBCB-FD0D-46F1-B861-36C7658335FB}"/>
              </a:ext>
            </a:extLst>
          </p:cNvPr>
          <p:cNvSpPr/>
          <p:nvPr/>
        </p:nvSpPr>
        <p:spPr>
          <a:xfrm>
            <a:off x="480753" y="1388274"/>
            <a:ext cx="2909114" cy="3738348"/>
          </a:xfrm>
          <a:custGeom>
            <a:avLst/>
            <a:gdLst/>
            <a:ahLst/>
            <a:cxnLst/>
            <a:rect l="l" t="t" r="r" b="b"/>
            <a:pathLst>
              <a:path w="3616096" h="4646853">
                <a:moveTo>
                  <a:pt x="0" y="0"/>
                </a:moveTo>
                <a:lnTo>
                  <a:pt x="3616096" y="0"/>
                </a:lnTo>
                <a:lnTo>
                  <a:pt x="3616096" y="4646853"/>
                </a:lnTo>
                <a:lnTo>
                  <a:pt x="0" y="46468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22" name="Freeform 11">
            <a:extLst>
              <a:ext uri="{FF2B5EF4-FFF2-40B4-BE49-F238E27FC236}">
                <a16:creationId xmlns:a16="http://schemas.microsoft.com/office/drawing/2014/main" id="{91AE61C3-DF26-47D9-9B8F-FE85EDF5383B}"/>
              </a:ext>
            </a:extLst>
          </p:cNvPr>
          <p:cNvSpPr/>
          <p:nvPr/>
        </p:nvSpPr>
        <p:spPr>
          <a:xfrm flipH="1">
            <a:off x="7734300" y="0"/>
            <a:ext cx="4457700" cy="2653026"/>
          </a:xfrm>
          <a:custGeom>
            <a:avLst/>
            <a:gdLst/>
            <a:ahLst/>
            <a:cxnLst/>
            <a:rect l="l" t="t" r="r" b="b"/>
            <a:pathLst>
              <a:path w="8059750" h="4796806">
                <a:moveTo>
                  <a:pt x="0" y="0"/>
                </a:moveTo>
                <a:lnTo>
                  <a:pt x="8059750" y="0"/>
                </a:lnTo>
                <a:lnTo>
                  <a:pt x="8059750" y="4796806"/>
                </a:lnTo>
                <a:lnTo>
                  <a:pt x="0" y="479680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3" name="Freeform 11">
            <a:extLst>
              <a:ext uri="{FF2B5EF4-FFF2-40B4-BE49-F238E27FC236}">
                <a16:creationId xmlns:a16="http://schemas.microsoft.com/office/drawing/2014/main" id="{C4370967-B898-467A-ADB8-4FBB724CF512}"/>
              </a:ext>
            </a:extLst>
          </p:cNvPr>
          <p:cNvSpPr/>
          <p:nvPr/>
        </p:nvSpPr>
        <p:spPr>
          <a:xfrm rot="-10800000">
            <a:off x="9282886" y="5126623"/>
            <a:ext cx="2909114" cy="1731376"/>
          </a:xfrm>
          <a:custGeom>
            <a:avLst/>
            <a:gdLst/>
            <a:ahLst/>
            <a:cxnLst/>
            <a:rect l="l" t="t" r="r" b="b"/>
            <a:pathLst>
              <a:path w="8059750" h="4796806">
                <a:moveTo>
                  <a:pt x="0" y="0"/>
                </a:moveTo>
                <a:lnTo>
                  <a:pt x="8059750" y="0"/>
                </a:lnTo>
                <a:lnTo>
                  <a:pt x="8059750" y="4796806"/>
                </a:lnTo>
                <a:lnTo>
                  <a:pt x="0" y="479680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6" name="Freeform 30">
            <a:extLst>
              <a:ext uri="{FF2B5EF4-FFF2-40B4-BE49-F238E27FC236}">
                <a16:creationId xmlns:a16="http://schemas.microsoft.com/office/drawing/2014/main" id="{12B2C959-49EB-4612-86D6-765B20AA66DA}"/>
              </a:ext>
            </a:extLst>
          </p:cNvPr>
          <p:cNvSpPr/>
          <p:nvPr/>
        </p:nvSpPr>
        <p:spPr>
          <a:xfrm>
            <a:off x="2141654" y="4924657"/>
            <a:ext cx="1860096" cy="1156641"/>
          </a:xfrm>
          <a:custGeom>
            <a:avLst/>
            <a:gdLst/>
            <a:ahLst/>
            <a:cxnLst/>
            <a:rect l="l" t="t" r="r" b="b"/>
            <a:pathLst>
              <a:path w="1860096" h="1156641">
                <a:moveTo>
                  <a:pt x="0" y="0"/>
                </a:moveTo>
                <a:lnTo>
                  <a:pt x="1860095" y="0"/>
                </a:lnTo>
                <a:lnTo>
                  <a:pt x="1860095" y="1156642"/>
                </a:lnTo>
                <a:lnTo>
                  <a:pt x="0" y="115664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948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EF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06607116-C909-4498-B907-04606A88D3BE}"/>
              </a:ext>
            </a:extLst>
          </p:cNvPr>
          <p:cNvSpPr/>
          <p:nvPr/>
        </p:nvSpPr>
        <p:spPr>
          <a:xfrm rot="20176360">
            <a:off x="1510180" y="-2974438"/>
            <a:ext cx="14553265" cy="12806874"/>
          </a:xfrm>
          <a:custGeom>
            <a:avLst/>
            <a:gdLst/>
            <a:ahLst/>
            <a:cxnLst/>
            <a:rect l="l" t="t" r="r" b="b"/>
            <a:pathLst>
              <a:path w="10412244" h="9162775">
                <a:moveTo>
                  <a:pt x="0" y="0"/>
                </a:moveTo>
                <a:lnTo>
                  <a:pt x="10412244" y="0"/>
                </a:lnTo>
                <a:lnTo>
                  <a:pt x="10412244" y="9162775"/>
                </a:lnTo>
                <a:lnTo>
                  <a:pt x="0" y="91627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lum bright="40000" contras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455F71B-8892-4E1A-ADAC-9F072952C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1800" y="419100"/>
            <a:ext cx="6143172" cy="1182688"/>
          </a:xfrm>
        </p:spPr>
        <p:txBody>
          <a:bodyPr/>
          <a:lstStyle/>
          <a:p>
            <a:pPr algn="ctr"/>
            <a:r>
              <a:rPr lang="en-US" altLang="zh-TW" b="1" dirty="0"/>
              <a:t>2026 </a:t>
            </a:r>
            <a:endParaRPr lang="en-US" b="1" dirty="0"/>
          </a:p>
        </p:txBody>
      </p:sp>
      <p:sp>
        <p:nvSpPr>
          <p:cNvPr id="7" name="Freeform 12">
            <a:extLst>
              <a:ext uri="{FF2B5EF4-FFF2-40B4-BE49-F238E27FC236}">
                <a16:creationId xmlns:a16="http://schemas.microsoft.com/office/drawing/2014/main" id="{127B55A0-449B-4C36-ABF7-BB36FF412D0A}"/>
              </a:ext>
            </a:extLst>
          </p:cNvPr>
          <p:cNvSpPr/>
          <p:nvPr/>
        </p:nvSpPr>
        <p:spPr>
          <a:xfrm>
            <a:off x="317500" y="5133334"/>
            <a:ext cx="1744162" cy="1325563"/>
          </a:xfrm>
          <a:custGeom>
            <a:avLst/>
            <a:gdLst/>
            <a:ahLst/>
            <a:cxnLst/>
            <a:rect l="l" t="t" r="r" b="b"/>
            <a:pathLst>
              <a:path w="1952872" h="1484183">
                <a:moveTo>
                  <a:pt x="0" y="0"/>
                </a:moveTo>
                <a:lnTo>
                  <a:pt x="1952871" y="0"/>
                </a:lnTo>
                <a:lnTo>
                  <a:pt x="1952871" y="1484182"/>
                </a:lnTo>
                <a:lnTo>
                  <a:pt x="0" y="148418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2">
            <a:extLst>
              <a:ext uri="{FF2B5EF4-FFF2-40B4-BE49-F238E27FC236}">
                <a16:creationId xmlns:a16="http://schemas.microsoft.com/office/drawing/2014/main" id="{F27ADFA5-5A9A-4C90-A4F1-200A284E65E4}"/>
              </a:ext>
            </a:extLst>
          </p:cNvPr>
          <p:cNvSpPr/>
          <p:nvPr/>
        </p:nvSpPr>
        <p:spPr>
          <a:xfrm rot="20682335">
            <a:off x="194884" y="181176"/>
            <a:ext cx="1445894" cy="1272387"/>
          </a:xfrm>
          <a:custGeom>
            <a:avLst/>
            <a:gdLst/>
            <a:ahLst/>
            <a:cxnLst/>
            <a:rect l="l" t="t" r="r" b="b"/>
            <a:pathLst>
              <a:path w="10412244" h="9162775">
                <a:moveTo>
                  <a:pt x="0" y="0"/>
                </a:moveTo>
                <a:lnTo>
                  <a:pt x="10412244" y="0"/>
                </a:lnTo>
                <a:lnTo>
                  <a:pt x="10412244" y="9162775"/>
                </a:lnTo>
                <a:lnTo>
                  <a:pt x="0" y="91627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lum bright="40000" contras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EE8CD4E-D305-FD64-8059-51E8ED56CF41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29000" y="0"/>
            <a:ext cx="8763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C2CC65D-EF63-A273-D64B-5E41AFF28243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7624901">
            <a:off x="-721532" y="1890923"/>
            <a:ext cx="4228515" cy="118268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D75AA42-084D-E82B-ED63-2F73B39534F5}"/>
              </a:ext>
            </a:extLst>
          </p:cNvPr>
          <p:cNvSpPr txBox="1"/>
          <p:nvPr/>
        </p:nvSpPr>
        <p:spPr>
          <a:xfrm>
            <a:off x="2673665" y="3379008"/>
            <a:ext cx="755335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1955</a:t>
            </a:r>
          </a:p>
          <a:p>
            <a:r>
              <a:rPr lang="en-US" sz="2000" dirty="0"/>
              <a:t>1961</a:t>
            </a:r>
          </a:p>
          <a:p>
            <a:r>
              <a:rPr lang="en-US" sz="2000" dirty="0"/>
              <a:t>1961</a:t>
            </a:r>
          </a:p>
          <a:p>
            <a:r>
              <a:rPr lang="en-US" sz="2000" dirty="0"/>
              <a:t>1950</a:t>
            </a:r>
          </a:p>
          <a:p>
            <a:r>
              <a:rPr lang="en-US" sz="2000" dirty="0"/>
              <a:t>1955</a:t>
            </a:r>
          </a:p>
          <a:p>
            <a:r>
              <a:rPr lang="en-US" sz="2000" dirty="0"/>
              <a:t>1989</a:t>
            </a:r>
          </a:p>
          <a:p>
            <a:r>
              <a:rPr lang="en-US" sz="2000" b="1" dirty="0">
                <a:solidFill>
                  <a:srgbClr val="FF0000"/>
                </a:solidFill>
              </a:rPr>
              <a:t>2018</a:t>
            </a:r>
          </a:p>
          <a:p>
            <a:r>
              <a:rPr lang="en-US" sz="2000" dirty="0"/>
              <a:t>1960</a:t>
            </a:r>
          </a:p>
          <a:p>
            <a:r>
              <a:rPr lang="en-US" sz="2000" b="1" dirty="0">
                <a:solidFill>
                  <a:srgbClr val="FF0000"/>
                </a:solidFill>
              </a:rPr>
              <a:t>1991</a:t>
            </a:r>
          </a:p>
          <a:p>
            <a:endParaRPr lang="en-US" sz="2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C4C82B-12A9-A7DF-C287-D8EF4F767D6D}"/>
              </a:ext>
            </a:extLst>
          </p:cNvPr>
          <p:cNvSpPr txBox="1"/>
          <p:nvPr/>
        </p:nvSpPr>
        <p:spPr>
          <a:xfrm>
            <a:off x="2673665" y="0"/>
            <a:ext cx="755335" cy="3477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1946</a:t>
            </a:r>
          </a:p>
          <a:p>
            <a:r>
              <a:rPr lang="en-US" sz="2000" dirty="0"/>
              <a:t>1956</a:t>
            </a:r>
          </a:p>
          <a:p>
            <a:r>
              <a:rPr lang="en-US" sz="2000" dirty="0"/>
              <a:t>1928</a:t>
            </a:r>
          </a:p>
          <a:p>
            <a:r>
              <a:rPr lang="en-US" sz="2000" dirty="0"/>
              <a:t>1958</a:t>
            </a:r>
          </a:p>
          <a:p>
            <a:r>
              <a:rPr lang="en-US" sz="2000" b="1" dirty="0">
                <a:solidFill>
                  <a:srgbClr val="FF0000"/>
                </a:solidFill>
              </a:rPr>
              <a:t>1974</a:t>
            </a:r>
          </a:p>
          <a:p>
            <a:r>
              <a:rPr lang="en-US" sz="2000" dirty="0"/>
              <a:t>1980</a:t>
            </a:r>
          </a:p>
          <a:p>
            <a:r>
              <a:rPr lang="en-US" sz="2000" b="1" dirty="0">
                <a:solidFill>
                  <a:srgbClr val="FF0000"/>
                </a:solidFill>
              </a:rPr>
              <a:t>1912</a:t>
            </a:r>
          </a:p>
          <a:p>
            <a:r>
              <a:rPr lang="en-US" sz="2000" dirty="0"/>
              <a:t>1954</a:t>
            </a:r>
          </a:p>
          <a:p>
            <a:r>
              <a:rPr lang="en-US" sz="2000" dirty="0"/>
              <a:t>1962</a:t>
            </a:r>
          </a:p>
          <a:p>
            <a:r>
              <a:rPr lang="en-US" sz="2000" dirty="0"/>
              <a:t>1946</a:t>
            </a:r>
          </a:p>
          <a:p>
            <a:r>
              <a:rPr lang="en-US" sz="2000" dirty="0"/>
              <a:t>1922</a:t>
            </a:r>
          </a:p>
        </p:txBody>
      </p:sp>
    </p:spTree>
    <p:extLst>
      <p:ext uri="{BB962C8B-B14F-4D97-AF65-F5344CB8AC3E}">
        <p14:creationId xmlns:p14="http://schemas.microsoft.com/office/powerpoint/2010/main" val="276818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EF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06607116-C909-4498-B907-04606A88D3BE}"/>
              </a:ext>
            </a:extLst>
          </p:cNvPr>
          <p:cNvSpPr/>
          <p:nvPr/>
        </p:nvSpPr>
        <p:spPr>
          <a:xfrm rot="20176360">
            <a:off x="1510180" y="-2974438"/>
            <a:ext cx="14553265" cy="12806874"/>
          </a:xfrm>
          <a:custGeom>
            <a:avLst/>
            <a:gdLst/>
            <a:ahLst/>
            <a:cxnLst/>
            <a:rect l="l" t="t" r="r" b="b"/>
            <a:pathLst>
              <a:path w="10412244" h="9162775">
                <a:moveTo>
                  <a:pt x="0" y="0"/>
                </a:moveTo>
                <a:lnTo>
                  <a:pt x="10412244" y="0"/>
                </a:lnTo>
                <a:lnTo>
                  <a:pt x="10412244" y="9162775"/>
                </a:lnTo>
                <a:lnTo>
                  <a:pt x="0" y="91627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lum bright="40000" contras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Freeform 12">
            <a:extLst>
              <a:ext uri="{FF2B5EF4-FFF2-40B4-BE49-F238E27FC236}">
                <a16:creationId xmlns:a16="http://schemas.microsoft.com/office/drawing/2014/main" id="{127B55A0-449B-4C36-ABF7-BB36FF412D0A}"/>
              </a:ext>
            </a:extLst>
          </p:cNvPr>
          <p:cNvSpPr/>
          <p:nvPr/>
        </p:nvSpPr>
        <p:spPr>
          <a:xfrm>
            <a:off x="317500" y="5133334"/>
            <a:ext cx="1744162" cy="1325563"/>
          </a:xfrm>
          <a:custGeom>
            <a:avLst/>
            <a:gdLst/>
            <a:ahLst/>
            <a:cxnLst/>
            <a:rect l="l" t="t" r="r" b="b"/>
            <a:pathLst>
              <a:path w="1952872" h="1484183">
                <a:moveTo>
                  <a:pt x="0" y="0"/>
                </a:moveTo>
                <a:lnTo>
                  <a:pt x="1952871" y="0"/>
                </a:lnTo>
                <a:lnTo>
                  <a:pt x="1952871" y="1484182"/>
                </a:lnTo>
                <a:lnTo>
                  <a:pt x="0" y="148418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2">
            <a:extLst>
              <a:ext uri="{FF2B5EF4-FFF2-40B4-BE49-F238E27FC236}">
                <a16:creationId xmlns:a16="http://schemas.microsoft.com/office/drawing/2014/main" id="{F27ADFA5-5A9A-4C90-A4F1-200A284E65E4}"/>
              </a:ext>
            </a:extLst>
          </p:cNvPr>
          <p:cNvSpPr/>
          <p:nvPr/>
        </p:nvSpPr>
        <p:spPr>
          <a:xfrm rot="20682335">
            <a:off x="-319016" y="265305"/>
            <a:ext cx="1445894" cy="1272387"/>
          </a:xfrm>
          <a:custGeom>
            <a:avLst/>
            <a:gdLst/>
            <a:ahLst/>
            <a:cxnLst/>
            <a:rect l="l" t="t" r="r" b="b"/>
            <a:pathLst>
              <a:path w="10412244" h="9162775">
                <a:moveTo>
                  <a:pt x="0" y="0"/>
                </a:moveTo>
                <a:lnTo>
                  <a:pt x="10412244" y="0"/>
                </a:lnTo>
                <a:lnTo>
                  <a:pt x="10412244" y="9162775"/>
                </a:lnTo>
                <a:lnTo>
                  <a:pt x="0" y="91627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lum bright="40000" contras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1" name="AutoShape 2" descr="▲2025 大學畢業生薪資排行榜出爐。（圖／面試趣提供）">
            <a:extLst>
              <a:ext uri="{FF2B5EF4-FFF2-40B4-BE49-F238E27FC236}">
                <a16:creationId xmlns:a16="http://schemas.microsoft.com/office/drawing/2014/main" id="{DCF8B142-4DBB-4613-BBAA-7D51C62BE23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353D3B8-78C4-445F-B2E2-31079F4A57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2388" y="156706"/>
            <a:ext cx="6658904" cy="654458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94B1487-B635-39A0-A8C2-D435705A44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19521" y="156706"/>
            <a:ext cx="3021999" cy="2334530"/>
          </a:xfrm>
          <a:prstGeom prst="rect">
            <a:avLst/>
          </a:prstGeom>
        </p:spPr>
      </p:pic>
      <p:pic>
        <p:nvPicPr>
          <p:cNvPr id="1026" name="Picture 2" descr="經濟部智慧財產局公布114年專利申請及公告發證統計，臺科大以73件發明專利名列第四，與去年相比成長49%。圖片來源／經濟部智慧財產局">
            <a:extLst>
              <a:ext uri="{FF2B5EF4-FFF2-40B4-BE49-F238E27FC236}">
                <a16:creationId xmlns:a16="http://schemas.microsoft.com/office/drawing/2014/main" id="{B56F58D7-6EA8-A5B3-0795-9C490A2706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29" y="2737502"/>
            <a:ext cx="4502997" cy="402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523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5">
            <a:extLst>
              <a:ext uri="{FF2B5EF4-FFF2-40B4-BE49-F238E27FC236}">
                <a16:creationId xmlns:a16="http://schemas.microsoft.com/office/drawing/2014/main" id="{CB6E8F11-C9DE-4A39-B422-772BB85921D0}"/>
              </a:ext>
            </a:extLst>
          </p:cNvPr>
          <p:cNvSpPr/>
          <p:nvPr/>
        </p:nvSpPr>
        <p:spPr>
          <a:xfrm rot="17833432">
            <a:off x="8794678" y="4314298"/>
            <a:ext cx="6176984" cy="5435745"/>
          </a:xfrm>
          <a:custGeom>
            <a:avLst/>
            <a:gdLst/>
            <a:ahLst/>
            <a:cxnLst/>
            <a:rect l="l" t="t" r="r" b="b"/>
            <a:pathLst>
              <a:path w="7820300" h="6881864">
                <a:moveTo>
                  <a:pt x="0" y="0"/>
                </a:moveTo>
                <a:lnTo>
                  <a:pt x="7820300" y="0"/>
                </a:lnTo>
                <a:lnTo>
                  <a:pt x="7820300" y="6881864"/>
                </a:lnTo>
                <a:lnTo>
                  <a:pt x="0" y="68818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E70986-2108-4248-8D81-228EF1931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221"/>
            <a:ext cx="10515600" cy="1325563"/>
          </a:xfrm>
        </p:spPr>
        <p:txBody>
          <a:bodyPr anchor="ctr">
            <a:normAutofit/>
          </a:bodyPr>
          <a:lstStyle/>
          <a:p>
            <a:r>
              <a:rPr lang="zh-TW" altLang="en-US" sz="4600" b="1" dirty="0"/>
              <a:t>個人介紹</a:t>
            </a:r>
            <a:endParaRPr lang="en-US" sz="4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DB25BE-1D2F-40E2-BF61-F6A478E33F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2427" y="1499525"/>
            <a:ext cx="10515600" cy="5082874"/>
          </a:xfrm>
        </p:spPr>
        <p:txBody>
          <a:bodyPr>
            <a:normAutofit/>
          </a:bodyPr>
          <a:lstStyle/>
          <a:p>
            <a:r>
              <a:rPr lang="zh-TW" altLang="en-US" dirty="0"/>
              <a:t>在台科營建系服務</a:t>
            </a:r>
            <a:r>
              <a:rPr lang="en-US" altLang="zh-TW" dirty="0"/>
              <a:t>20</a:t>
            </a:r>
            <a:r>
              <a:rPr lang="en-US" altLang="zh-TW" baseline="30000" dirty="0"/>
              <a:t>+</a:t>
            </a:r>
            <a:r>
              <a:rPr lang="zh-TW" altLang="en-US" dirty="0"/>
              <a:t>年</a:t>
            </a:r>
          </a:p>
          <a:p>
            <a:r>
              <a:rPr lang="zh-TW" altLang="en-US" dirty="0"/>
              <a:t>台科營建系導師 </a:t>
            </a:r>
            <a:r>
              <a:rPr lang="en-US" altLang="zh-TW" dirty="0"/>
              <a:t>(</a:t>
            </a:r>
            <a:r>
              <a:rPr lang="zh-TW" altLang="en-US" dirty="0"/>
              <a:t>技高生名額約</a:t>
            </a:r>
            <a:r>
              <a:rPr lang="en-US" altLang="zh-TW" dirty="0"/>
              <a:t>80</a:t>
            </a:r>
            <a:r>
              <a:rPr lang="zh-TW" altLang="en-US" dirty="0"/>
              <a:t>人、普高生名額約</a:t>
            </a:r>
            <a:r>
              <a:rPr lang="en-US" altLang="zh-TW" dirty="0"/>
              <a:t>20</a:t>
            </a:r>
            <a:r>
              <a:rPr lang="zh-TW" altLang="en-US" dirty="0"/>
              <a:t>人</a:t>
            </a:r>
            <a:r>
              <a:rPr lang="en-US" altLang="zh-TW" dirty="0"/>
              <a:t>) </a:t>
            </a:r>
          </a:p>
          <a:p>
            <a:r>
              <a:rPr lang="zh-TW" altLang="en-US" dirty="0"/>
              <a:t>台科工程學院學士班導師 </a:t>
            </a:r>
            <a:r>
              <a:rPr lang="en-US" altLang="zh-TW" dirty="0"/>
              <a:t>(</a:t>
            </a:r>
            <a:r>
              <a:rPr lang="zh-TW" altLang="en-US" dirty="0"/>
              <a:t>普高生名額</a:t>
            </a:r>
            <a:r>
              <a:rPr lang="en-US" altLang="zh-TW" dirty="0"/>
              <a:t>49</a:t>
            </a:r>
            <a:r>
              <a:rPr lang="zh-TW" altLang="en-US" dirty="0"/>
              <a:t>人</a:t>
            </a:r>
            <a:r>
              <a:rPr lang="en-US" altLang="zh-TW" dirty="0"/>
              <a:t>) </a:t>
            </a:r>
          </a:p>
          <a:p>
            <a:pPr lvl="1">
              <a:spcBef>
                <a:spcPts val="1000"/>
              </a:spcBef>
            </a:pPr>
            <a:r>
              <a:rPr lang="zh-TW" altLang="en-US" sz="2200" dirty="0"/>
              <a:t>二年級起分流至工程學院下的機械系、營建系、化工系、材料系</a:t>
            </a:r>
          </a:p>
          <a:p>
            <a:r>
              <a:rPr lang="en-US" altLang="zh-TW" dirty="0"/>
              <a:t>2021.2 </a:t>
            </a:r>
            <a:r>
              <a:rPr lang="zh-TW" altLang="en-US" dirty="0"/>
              <a:t>台科全校不分系主任 </a:t>
            </a:r>
            <a:r>
              <a:rPr lang="en-US" altLang="zh-TW" dirty="0"/>
              <a:t>(</a:t>
            </a:r>
            <a:r>
              <a:rPr lang="zh-TW" altLang="en-US" dirty="0"/>
              <a:t>普高生名額</a:t>
            </a:r>
            <a:r>
              <a:rPr lang="en-US" altLang="zh-TW" dirty="0"/>
              <a:t>50</a:t>
            </a:r>
            <a:r>
              <a:rPr lang="zh-TW" altLang="en-US" dirty="0"/>
              <a:t>人</a:t>
            </a:r>
            <a:r>
              <a:rPr lang="en-US" altLang="zh-TW" dirty="0"/>
              <a:t>)</a:t>
            </a:r>
          </a:p>
          <a:p>
            <a:pPr lvl="1">
              <a:spcBef>
                <a:spcPts val="1000"/>
              </a:spcBef>
            </a:pPr>
            <a:r>
              <a:rPr lang="zh-TW" altLang="en-US" sz="2200" dirty="0"/>
              <a:t>甲班：普通高中透過四技申請入學</a:t>
            </a:r>
          </a:p>
          <a:p>
            <a:pPr lvl="1">
              <a:spcBef>
                <a:spcPts val="1000"/>
              </a:spcBef>
            </a:pPr>
            <a:r>
              <a:rPr lang="zh-TW" altLang="en-US" sz="2200" dirty="0"/>
              <a:t>乙班：體優保送</a:t>
            </a:r>
          </a:p>
          <a:p>
            <a:pPr lvl="1">
              <a:spcBef>
                <a:spcPts val="1000"/>
              </a:spcBef>
            </a:pPr>
            <a:r>
              <a:rPr lang="zh-TW" altLang="en-US" sz="2200" dirty="0"/>
              <a:t>丙班：技優保送</a:t>
            </a:r>
          </a:p>
          <a:p>
            <a:pPr lvl="1">
              <a:spcBef>
                <a:spcPts val="1000"/>
              </a:spcBef>
            </a:pPr>
            <a:r>
              <a:rPr lang="zh-TW" altLang="en-US" sz="2200" dirty="0"/>
              <a:t>二年級起分流至全校</a:t>
            </a:r>
            <a:r>
              <a:rPr lang="en-US" altLang="zh-TW" sz="2200" dirty="0"/>
              <a:t>13</a:t>
            </a:r>
            <a:r>
              <a:rPr lang="zh-TW" altLang="en-US" sz="2200" dirty="0"/>
              <a:t>個專業科系或甄選進入學士學位學程</a:t>
            </a:r>
          </a:p>
          <a:p>
            <a:r>
              <a:rPr lang="en-US" altLang="zh-TW" dirty="0"/>
              <a:t>2022.8 </a:t>
            </a:r>
            <a:r>
              <a:rPr lang="zh-TW" altLang="en-US" dirty="0"/>
              <a:t>台科副教務長</a:t>
            </a:r>
          </a:p>
        </p:txBody>
      </p:sp>
      <p:sp>
        <p:nvSpPr>
          <p:cNvPr id="18" name="Freeform 28">
            <a:extLst>
              <a:ext uri="{FF2B5EF4-FFF2-40B4-BE49-F238E27FC236}">
                <a16:creationId xmlns:a16="http://schemas.microsoft.com/office/drawing/2014/main" id="{70EC3D46-C181-4B9E-B290-D4A0C14FF3BB}"/>
              </a:ext>
            </a:extLst>
          </p:cNvPr>
          <p:cNvSpPr/>
          <p:nvPr/>
        </p:nvSpPr>
        <p:spPr>
          <a:xfrm rot="-10578968">
            <a:off x="5476054" y="-1583806"/>
            <a:ext cx="8153985" cy="3231943"/>
          </a:xfrm>
          <a:custGeom>
            <a:avLst/>
            <a:gdLst/>
            <a:ahLst/>
            <a:cxnLst/>
            <a:rect l="l" t="t" r="r" b="b"/>
            <a:pathLst>
              <a:path w="8153985" h="3231943">
                <a:moveTo>
                  <a:pt x="0" y="0"/>
                </a:moveTo>
                <a:lnTo>
                  <a:pt x="8153984" y="0"/>
                </a:lnTo>
                <a:lnTo>
                  <a:pt x="8153984" y="3231943"/>
                </a:lnTo>
                <a:lnTo>
                  <a:pt x="0" y="323194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B2065DB-3113-47B7-A1DD-4FCE86157FCB}"/>
              </a:ext>
            </a:extLst>
          </p:cNvPr>
          <p:cNvSpPr/>
          <p:nvPr/>
        </p:nvSpPr>
        <p:spPr>
          <a:xfrm rot="17833432">
            <a:off x="-3471063" y="5977386"/>
            <a:ext cx="6176984" cy="5435745"/>
          </a:xfrm>
          <a:custGeom>
            <a:avLst/>
            <a:gdLst/>
            <a:ahLst/>
            <a:cxnLst/>
            <a:rect l="l" t="t" r="r" b="b"/>
            <a:pathLst>
              <a:path w="7820300" h="6881864">
                <a:moveTo>
                  <a:pt x="0" y="0"/>
                </a:moveTo>
                <a:lnTo>
                  <a:pt x="7820300" y="0"/>
                </a:lnTo>
                <a:lnTo>
                  <a:pt x="7820300" y="6881864"/>
                </a:lnTo>
                <a:lnTo>
                  <a:pt x="0" y="68818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5" name="Freeform 5">
            <a:extLst>
              <a:ext uri="{FF2B5EF4-FFF2-40B4-BE49-F238E27FC236}">
                <a16:creationId xmlns:a16="http://schemas.microsoft.com/office/drawing/2014/main" id="{C9632A9C-75A6-4732-8F2E-14E820A18A63}"/>
              </a:ext>
            </a:extLst>
          </p:cNvPr>
          <p:cNvSpPr/>
          <p:nvPr/>
        </p:nvSpPr>
        <p:spPr>
          <a:xfrm>
            <a:off x="9796821" y="4552950"/>
            <a:ext cx="2086349" cy="2029449"/>
          </a:xfrm>
          <a:custGeom>
            <a:avLst/>
            <a:gdLst/>
            <a:ahLst/>
            <a:cxnLst/>
            <a:rect l="l" t="t" r="r" b="b"/>
            <a:pathLst>
              <a:path w="1525795" h="1484183">
                <a:moveTo>
                  <a:pt x="0" y="0"/>
                </a:moveTo>
                <a:lnTo>
                  <a:pt x="1525795" y="0"/>
                </a:lnTo>
                <a:lnTo>
                  <a:pt x="1525795" y="1484183"/>
                </a:lnTo>
                <a:lnTo>
                  <a:pt x="0" y="148418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5">
            <a:extLst>
              <a:ext uri="{FF2B5EF4-FFF2-40B4-BE49-F238E27FC236}">
                <a16:creationId xmlns:a16="http://schemas.microsoft.com/office/drawing/2014/main" id="{71CEBFA0-0522-4EA8-9724-BDF5EA1F4D22}"/>
              </a:ext>
            </a:extLst>
          </p:cNvPr>
          <p:cNvSpPr/>
          <p:nvPr/>
        </p:nvSpPr>
        <p:spPr>
          <a:xfrm rot="17833432" flipH="1">
            <a:off x="-407920" y="4455610"/>
            <a:ext cx="938331" cy="1264758"/>
          </a:xfrm>
          <a:custGeom>
            <a:avLst/>
            <a:gdLst/>
            <a:ahLst/>
            <a:cxnLst/>
            <a:rect l="l" t="t" r="r" b="b"/>
            <a:pathLst>
              <a:path w="7820300" h="6881864">
                <a:moveTo>
                  <a:pt x="0" y="0"/>
                </a:moveTo>
                <a:lnTo>
                  <a:pt x="7820300" y="0"/>
                </a:lnTo>
                <a:lnTo>
                  <a:pt x="7820300" y="6881864"/>
                </a:lnTo>
                <a:lnTo>
                  <a:pt x="0" y="68818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</p:spTree>
    <p:extLst>
      <p:ext uri="{BB962C8B-B14F-4D97-AF65-F5344CB8AC3E}">
        <p14:creationId xmlns:p14="http://schemas.microsoft.com/office/powerpoint/2010/main" val="214720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17">
            <a:extLst>
              <a:ext uri="{FF2B5EF4-FFF2-40B4-BE49-F238E27FC236}">
                <a16:creationId xmlns:a16="http://schemas.microsoft.com/office/drawing/2014/main" id="{DF1AA39C-59DA-4ABD-9260-B869153FE8B0}"/>
              </a:ext>
            </a:extLst>
          </p:cNvPr>
          <p:cNvSpPr/>
          <p:nvPr/>
        </p:nvSpPr>
        <p:spPr>
          <a:xfrm rot="5810095">
            <a:off x="6604103" y="-3004695"/>
            <a:ext cx="4280365" cy="3253077"/>
          </a:xfrm>
          <a:custGeom>
            <a:avLst/>
            <a:gdLst/>
            <a:ahLst/>
            <a:cxnLst/>
            <a:rect l="l" t="t" r="r" b="b"/>
            <a:pathLst>
              <a:path w="9889586" h="7516085">
                <a:moveTo>
                  <a:pt x="0" y="0"/>
                </a:moveTo>
                <a:lnTo>
                  <a:pt x="9889586" y="0"/>
                </a:lnTo>
                <a:lnTo>
                  <a:pt x="9889586" y="7516085"/>
                </a:lnTo>
                <a:lnTo>
                  <a:pt x="0" y="751608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zh-TW" alt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7664534-BA6C-4C1B-87B8-BFC9A96ABCED}"/>
              </a:ext>
            </a:extLst>
          </p:cNvPr>
          <p:cNvSpPr txBox="1">
            <a:spLocks/>
          </p:cNvSpPr>
          <p:nvPr/>
        </p:nvSpPr>
        <p:spPr>
          <a:xfrm>
            <a:off x="337856" y="36870"/>
            <a:ext cx="6647836" cy="1484664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dirty="0"/>
              <a:t>臺灣地區大學們的世界排名</a:t>
            </a:r>
            <a:endParaRPr lang="en-US" sz="4000" b="1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6D87B33-49EF-4F51-AD4E-0AE8EE447266}"/>
              </a:ext>
            </a:extLst>
          </p:cNvPr>
          <p:cNvGrpSpPr/>
          <p:nvPr/>
        </p:nvGrpSpPr>
        <p:grpSpPr>
          <a:xfrm>
            <a:off x="28414" y="1430652"/>
            <a:ext cx="12192000" cy="2830612"/>
            <a:chOff x="0" y="1603107"/>
            <a:chExt cx="12192000" cy="2830612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C346F63F-7862-49E2-A4DB-67515AAAFA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0" y="1637330"/>
              <a:ext cx="12192000" cy="2796389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5E9EFB34-CD1C-4B23-A285-9E98E9FB9938}"/>
                </a:ext>
              </a:extLst>
            </p:cNvPr>
            <p:cNvSpPr txBox="1"/>
            <p:nvPr/>
          </p:nvSpPr>
          <p:spPr>
            <a:xfrm>
              <a:off x="28414" y="1603107"/>
              <a:ext cx="3860993" cy="369332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/>
                <a:t>QS World University Rankings 2026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C28AE70C-34AD-7A9F-D14D-C9888DE660EB}"/>
              </a:ext>
            </a:extLst>
          </p:cNvPr>
          <p:cNvGrpSpPr/>
          <p:nvPr/>
        </p:nvGrpSpPr>
        <p:grpSpPr>
          <a:xfrm>
            <a:off x="0" y="3926155"/>
            <a:ext cx="12192000" cy="2939825"/>
            <a:chOff x="0" y="3926155"/>
            <a:chExt cx="12192000" cy="293982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505B53A-BFAB-E56B-42C5-82B017836E4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0" y="3926155"/>
              <a:ext cx="12192000" cy="2939825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EF1C8E0-07B9-48DD-96F6-B32C93D8E60A}"/>
                </a:ext>
              </a:extLst>
            </p:cNvPr>
            <p:cNvSpPr txBox="1"/>
            <p:nvPr/>
          </p:nvSpPr>
          <p:spPr>
            <a:xfrm>
              <a:off x="28414" y="4134606"/>
              <a:ext cx="3989234" cy="369332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/>
                <a:t>THE World University Rankings 2026</a:t>
              </a:r>
            </a:p>
          </p:txBody>
        </p:sp>
      </p:grpSp>
      <p:sp>
        <p:nvSpPr>
          <p:cNvPr id="21" name="Freeform 17">
            <a:extLst>
              <a:ext uri="{FF2B5EF4-FFF2-40B4-BE49-F238E27FC236}">
                <a16:creationId xmlns:a16="http://schemas.microsoft.com/office/drawing/2014/main" id="{4A8D291E-2E24-44EC-B72A-6B7B0A143097}"/>
              </a:ext>
            </a:extLst>
          </p:cNvPr>
          <p:cNvSpPr/>
          <p:nvPr/>
        </p:nvSpPr>
        <p:spPr>
          <a:xfrm rot="249714">
            <a:off x="9496220" y="-843706"/>
            <a:ext cx="4280365" cy="3253077"/>
          </a:xfrm>
          <a:custGeom>
            <a:avLst/>
            <a:gdLst/>
            <a:ahLst/>
            <a:cxnLst/>
            <a:rect l="l" t="t" r="r" b="b"/>
            <a:pathLst>
              <a:path w="9889586" h="7516085">
                <a:moveTo>
                  <a:pt x="0" y="0"/>
                </a:moveTo>
                <a:lnTo>
                  <a:pt x="9889586" y="0"/>
                </a:lnTo>
                <a:lnTo>
                  <a:pt x="9889586" y="7516085"/>
                </a:lnTo>
                <a:lnTo>
                  <a:pt x="0" y="751608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2" name="Freeform 24">
            <a:extLst>
              <a:ext uri="{FF2B5EF4-FFF2-40B4-BE49-F238E27FC236}">
                <a16:creationId xmlns:a16="http://schemas.microsoft.com/office/drawing/2014/main" id="{550CA0A5-0DD9-4DA2-9D20-8652AA37B0FF}"/>
              </a:ext>
            </a:extLst>
          </p:cNvPr>
          <p:cNvSpPr/>
          <p:nvPr/>
        </p:nvSpPr>
        <p:spPr>
          <a:xfrm>
            <a:off x="9182100" y="608872"/>
            <a:ext cx="2204779" cy="1226659"/>
          </a:xfrm>
          <a:custGeom>
            <a:avLst/>
            <a:gdLst/>
            <a:ahLst/>
            <a:cxnLst/>
            <a:rect l="l" t="t" r="r" b="b"/>
            <a:pathLst>
              <a:path w="4387733" h="2441175">
                <a:moveTo>
                  <a:pt x="0" y="0"/>
                </a:moveTo>
                <a:lnTo>
                  <a:pt x="4387733" y="0"/>
                </a:lnTo>
                <a:lnTo>
                  <a:pt x="4387733" y="2441176"/>
                </a:lnTo>
                <a:lnTo>
                  <a:pt x="0" y="24411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833737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>
            <a:extLst>
              <a:ext uri="{FF2B5EF4-FFF2-40B4-BE49-F238E27FC236}">
                <a16:creationId xmlns:a16="http://schemas.microsoft.com/office/drawing/2014/main" id="{071AF95F-5E75-4FB1-8EC2-3B6EC8BE656C}"/>
              </a:ext>
            </a:extLst>
          </p:cNvPr>
          <p:cNvGrpSpPr/>
          <p:nvPr/>
        </p:nvGrpSpPr>
        <p:grpSpPr>
          <a:xfrm>
            <a:off x="-2212043" y="-2057400"/>
            <a:ext cx="14404041" cy="10246619"/>
            <a:chOff x="-4337563" y="-3758043"/>
            <a:chExt cx="22625562" cy="16095170"/>
          </a:xfrm>
        </p:grpSpPr>
        <p:sp>
          <p:nvSpPr>
            <p:cNvPr id="4" name="Freeform 11">
              <a:extLst>
                <a:ext uri="{FF2B5EF4-FFF2-40B4-BE49-F238E27FC236}">
                  <a16:creationId xmlns:a16="http://schemas.microsoft.com/office/drawing/2014/main" id="{650EF883-9E89-4418-9506-91DDA1FCDC0A}"/>
                </a:ext>
              </a:extLst>
            </p:cNvPr>
            <p:cNvSpPr/>
            <p:nvPr/>
          </p:nvSpPr>
          <p:spPr>
            <a:xfrm rot="10800000">
              <a:off x="10867013" y="5870358"/>
              <a:ext cx="7420986" cy="4416642"/>
            </a:xfrm>
            <a:custGeom>
              <a:avLst/>
              <a:gdLst/>
              <a:ahLst/>
              <a:cxnLst/>
              <a:rect l="l" t="t" r="r" b="b"/>
              <a:pathLst>
                <a:path w="8059750" h="4796806">
                  <a:moveTo>
                    <a:pt x="0" y="0"/>
                  </a:moveTo>
                  <a:lnTo>
                    <a:pt x="8059750" y="0"/>
                  </a:lnTo>
                  <a:lnTo>
                    <a:pt x="8059750" y="4796806"/>
                  </a:lnTo>
                  <a:lnTo>
                    <a:pt x="0" y="47968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5" name="Freeform 12">
              <a:extLst>
                <a:ext uri="{FF2B5EF4-FFF2-40B4-BE49-F238E27FC236}">
                  <a16:creationId xmlns:a16="http://schemas.microsoft.com/office/drawing/2014/main" id="{40418E09-9A20-4611-928A-2874DB07AE7C}"/>
                </a:ext>
              </a:extLst>
            </p:cNvPr>
            <p:cNvSpPr/>
            <p:nvPr/>
          </p:nvSpPr>
          <p:spPr>
            <a:xfrm rot="249714">
              <a:off x="-4337563" y="-3758043"/>
              <a:ext cx="9889586" cy="7516085"/>
            </a:xfrm>
            <a:custGeom>
              <a:avLst/>
              <a:gdLst/>
              <a:ahLst/>
              <a:cxnLst/>
              <a:rect l="l" t="t" r="r" b="b"/>
              <a:pathLst>
                <a:path w="9889586" h="7516085">
                  <a:moveTo>
                    <a:pt x="0" y="0"/>
                  </a:moveTo>
                  <a:lnTo>
                    <a:pt x="9889586" y="0"/>
                  </a:lnTo>
                  <a:lnTo>
                    <a:pt x="9889586" y="7516086"/>
                  </a:lnTo>
                  <a:lnTo>
                    <a:pt x="0" y="75160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6" name="Freeform 13">
              <a:extLst>
                <a:ext uri="{FF2B5EF4-FFF2-40B4-BE49-F238E27FC236}">
                  <a16:creationId xmlns:a16="http://schemas.microsoft.com/office/drawing/2014/main" id="{771E4448-BEA8-40D7-9A47-5A7C42298436}"/>
                </a:ext>
              </a:extLst>
            </p:cNvPr>
            <p:cNvSpPr/>
            <p:nvPr/>
          </p:nvSpPr>
          <p:spPr>
            <a:xfrm>
              <a:off x="-2465152" y="8346049"/>
              <a:ext cx="10069235" cy="3991078"/>
            </a:xfrm>
            <a:custGeom>
              <a:avLst/>
              <a:gdLst/>
              <a:ahLst/>
              <a:cxnLst/>
              <a:rect l="l" t="t" r="r" b="b"/>
              <a:pathLst>
                <a:path w="10069235" h="3991079">
                  <a:moveTo>
                    <a:pt x="0" y="0"/>
                  </a:moveTo>
                  <a:lnTo>
                    <a:pt x="10069235" y="0"/>
                  </a:lnTo>
                  <a:lnTo>
                    <a:pt x="10069235" y="3991079"/>
                  </a:lnTo>
                  <a:lnTo>
                    <a:pt x="0" y="39910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id="8" name="TextBox 8"/>
          <p:cNvSpPr txBox="1"/>
          <p:nvPr/>
        </p:nvSpPr>
        <p:spPr>
          <a:xfrm>
            <a:off x="1613837" y="2026372"/>
            <a:ext cx="8964327" cy="11265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40"/>
              </a:lnSpc>
              <a:spcBef>
                <a:spcPct val="0"/>
              </a:spcBef>
            </a:pPr>
            <a:r>
              <a:rPr lang="en-US" sz="6000" b="1" dirty="0" err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王漢宗特黑體"/>
                <a:sym typeface="王漢宗特黑體"/>
              </a:rPr>
              <a:t>AI對學習樣態的影響</a:t>
            </a:r>
            <a:endParaRPr lang="en-US" sz="60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王漢宗特黑體"/>
              <a:sym typeface="王漢宗特黑體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34652" y="3715525"/>
            <a:ext cx="10722697" cy="1672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2800" dirty="0">
                <a:solidFill>
                  <a:srgbClr val="01010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王漢宗特黑體"/>
                <a:sym typeface="王漢宗特黑體"/>
              </a:rPr>
              <a:t>•GPT-4 在基礎學科能力上已經勝過80%以上的人類 (book smart!)</a:t>
            </a:r>
          </a:p>
          <a:p>
            <a:pPr>
              <a:lnSpc>
                <a:spcPts val="4480"/>
              </a:lnSpc>
            </a:pPr>
            <a:r>
              <a:rPr lang="en-US" sz="2800" dirty="0">
                <a:solidFill>
                  <a:srgbClr val="01010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王漢宗特黑體"/>
                <a:sym typeface="王漢宗特黑體"/>
              </a:rPr>
              <a:t>•</a:t>
            </a:r>
            <a:r>
              <a:rPr lang="en-US" sz="2800" dirty="0" err="1">
                <a:solidFill>
                  <a:srgbClr val="01010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王漢宗特黑體"/>
                <a:sym typeface="王漢宗特黑體"/>
              </a:rPr>
              <a:t>生成式人工智慧時代，孩子的學習重點應該是什麼</a:t>
            </a:r>
            <a:r>
              <a:rPr lang="en-US" sz="2800" dirty="0">
                <a:solidFill>
                  <a:srgbClr val="01010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王漢宗特黑體"/>
                <a:sym typeface="王漢宗特黑體"/>
              </a:rPr>
              <a:t>？</a:t>
            </a:r>
          </a:p>
          <a:p>
            <a:pPr>
              <a:lnSpc>
                <a:spcPts val="4480"/>
              </a:lnSpc>
            </a:pPr>
            <a:endParaRPr lang="en-US" sz="2800" dirty="0">
              <a:solidFill>
                <a:srgbClr val="01010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王漢宗特黑體"/>
              <a:sym typeface="王漢宗特黑體"/>
            </a:endParaRPr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9F5506AE-93AE-4561-B2CE-7CCD876315BE}"/>
              </a:ext>
            </a:extLst>
          </p:cNvPr>
          <p:cNvSpPr/>
          <p:nvPr/>
        </p:nvSpPr>
        <p:spPr>
          <a:xfrm>
            <a:off x="9207500" y="302586"/>
            <a:ext cx="2561593" cy="1786712"/>
          </a:xfrm>
          <a:custGeom>
            <a:avLst/>
            <a:gdLst/>
            <a:ahLst/>
            <a:cxnLst/>
            <a:rect l="l" t="t" r="r" b="b"/>
            <a:pathLst>
              <a:path w="2127860" h="1484183">
                <a:moveTo>
                  <a:pt x="0" y="0"/>
                </a:moveTo>
                <a:lnTo>
                  <a:pt x="2127860" y="0"/>
                </a:lnTo>
                <a:lnTo>
                  <a:pt x="2127860" y="1484182"/>
                </a:lnTo>
                <a:lnTo>
                  <a:pt x="0" y="148418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28">
            <a:extLst>
              <a:ext uri="{FF2B5EF4-FFF2-40B4-BE49-F238E27FC236}">
                <a16:creationId xmlns:a16="http://schemas.microsoft.com/office/drawing/2014/main" id="{0E8DB8B6-47DE-46CE-A999-C57DEB0D4C03}"/>
              </a:ext>
            </a:extLst>
          </p:cNvPr>
          <p:cNvSpPr/>
          <p:nvPr/>
        </p:nvSpPr>
        <p:spPr>
          <a:xfrm rot="1716012">
            <a:off x="11094909" y="1972964"/>
            <a:ext cx="402638" cy="1237155"/>
          </a:xfrm>
          <a:custGeom>
            <a:avLst/>
            <a:gdLst/>
            <a:ahLst/>
            <a:cxnLst/>
            <a:rect l="l" t="t" r="r" b="b"/>
            <a:pathLst>
              <a:path w="402638" h="1237155">
                <a:moveTo>
                  <a:pt x="0" y="0"/>
                </a:moveTo>
                <a:lnTo>
                  <a:pt x="402638" y="0"/>
                </a:lnTo>
                <a:lnTo>
                  <a:pt x="402638" y="1237155"/>
                </a:lnTo>
                <a:lnTo>
                  <a:pt x="0" y="123715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FE0AF0AC-ED78-49F2-9C7C-414A874790A2}"/>
              </a:ext>
            </a:extLst>
          </p:cNvPr>
          <p:cNvSpPr/>
          <p:nvPr/>
        </p:nvSpPr>
        <p:spPr>
          <a:xfrm flipH="1">
            <a:off x="0" y="4905811"/>
            <a:ext cx="2204731" cy="1952189"/>
          </a:xfrm>
          <a:custGeom>
            <a:avLst/>
            <a:gdLst/>
            <a:ahLst/>
            <a:cxnLst/>
            <a:rect l="l" t="t" r="r" b="b"/>
            <a:pathLst>
              <a:path w="3606238" h="3193160">
                <a:moveTo>
                  <a:pt x="0" y="0"/>
                </a:moveTo>
                <a:lnTo>
                  <a:pt x="3606237" y="0"/>
                </a:lnTo>
                <a:lnTo>
                  <a:pt x="3606237" y="3193159"/>
                </a:lnTo>
                <a:lnTo>
                  <a:pt x="0" y="31931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45A16411-6DAC-4B42-B54F-C867D21E599C}"/>
              </a:ext>
            </a:extLst>
          </p:cNvPr>
          <p:cNvSpPr/>
          <p:nvPr/>
        </p:nvSpPr>
        <p:spPr>
          <a:xfrm flipV="1">
            <a:off x="9987268" y="0"/>
            <a:ext cx="2204731" cy="1952189"/>
          </a:xfrm>
          <a:custGeom>
            <a:avLst/>
            <a:gdLst/>
            <a:ahLst/>
            <a:cxnLst/>
            <a:rect l="l" t="t" r="r" b="b"/>
            <a:pathLst>
              <a:path w="3606238" h="3193160">
                <a:moveTo>
                  <a:pt x="3606238" y="3193160"/>
                </a:moveTo>
                <a:lnTo>
                  <a:pt x="0" y="3193160"/>
                </a:lnTo>
                <a:lnTo>
                  <a:pt x="0" y="0"/>
                </a:lnTo>
                <a:lnTo>
                  <a:pt x="3606238" y="0"/>
                </a:lnTo>
                <a:lnTo>
                  <a:pt x="3606238" y="319316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C8485B-46E1-459C-80B8-3A5226598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365125"/>
            <a:ext cx="10515600" cy="1325563"/>
          </a:xfrm>
        </p:spPr>
        <p:txBody>
          <a:bodyPr/>
          <a:lstStyle/>
          <a:p>
            <a:r>
              <a:rPr lang="en-US" b="1" dirty="0"/>
              <a:t>2023: ChatGPT-4 </a:t>
            </a:r>
            <a:r>
              <a:rPr lang="zh-TW" altLang="en-US" b="1" dirty="0"/>
              <a:t>問世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43F92E-BF6D-49AE-A6AE-633BA3CD2B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1786903"/>
            <a:ext cx="4821820" cy="4351338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US" altLang="zh-TW" sz="2000" dirty="0"/>
              <a:t>ChatGPT-4 </a:t>
            </a:r>
            <a:r>
              <a:rPr lang="zh-TW" altLang="en-US" sz="2000" dirty="0"/>
              <a:t>在以下項目皆有</a:t>
            </a:r>
            <a:r>
              <a:rPr lang="en-US" altLang="zh-TW" sz="2000" dirty="0"/>
              <a:t>PR80</a:t>
            </a:r>
            <a:r>
              <a:rPr lang="zh-TW" altLang="en-US" sz="2000" dirty="0"/>
              <a:t>以上的水準</a:t>
            </a:r>
          </a:p>
          <a:p>
            <a:pPr lvl="1">
              <a:spcBef>
                <a:spcPts val="800"/>
              </a:spcBef>
            </a:pPr>
            <a:r>
              <a:rPr lang="zh-TW" altLang="en-US" sz="1800" dirty="0"/>
              <a:t>入學考試 </a:t>
            </a:r>
            <a:r>
              <a:rPr lang="en-US" altLang="zh-TW" sz="1800" dirty="0"/>
              <a:t>(SAT, GRE) </a:t>
            </a:r>
          </a:p>
          <a:p>
            <a:pPr lvl="1">
              <a:spcBef>
                <a:spcPts val="800"/>
              </a:spcBef>
            </a:pPr>
            <a:r>
              <a:rPr lang="zh-TW" altLang="en-US" sz="1800" dirty="0"/>
              <a:t>大學先修課程 </a:t>
            </a:r>
            <a:r>
              <a:rPr lang="en-US" altLang="zh-TW" sz="1800" dirty="0"/>
              <a:t>(</a:t>
            </a:r>
            <a:r>
              <a:rPr lang="zh-TW" altLang="en-US" sz="1800" dirty="0"/>
              <a:t>歷史、生物、化學、環境科學、總體經濟、總體經濟、物理、心理學、統計學、美國歷史、世界歷史、美國政府</a:t>
            </a:r>
            <a:r>
              <a:rPr lang="en-US" altLang="zh-TW" sz="1800" dirty="0"/>
              <a:t>)</a:t>
            </a:r>
          </a:p>
          <a:p>
            <a:pPr lvl="1">
              <a:spcBef>
                <a:spcPts val="800"/>
              </a:spcBef>
            </a:pPr>
            <a:r>
              <a:rPr lang="zh-TW" altLang="en-US" sz="1800" dirty="0"/>
              <a:t>專業證照 </a:t>
            </a:r>
            <a:r>
              <a:rPr lang="en-US" altLang="zh-TW" sz="1800" dirty="0"/>
              <a:t>(</a:t>
            </a:r>
            <a:r>
              <a:rPr lang="zh-TW" altLang="en-US" sz="1800" dirty="0"/>
              <a:t>侍酒師、律師、內科醫生、基礎程式</a:t>
            </a:r>
            <a:r>
              <a:rPr lang="en-US" altLang="zh-TW" sz="1800" dirty="0"/>
              <a:t>)</a:t>
            </a:r>
          </a:p>
          <a:p>
            <a:pPr>
              <a:spcBef>
                <a:spcPts val="1200"/>
              </a:spcBef>
            </a:pPr>
            <a:r>
              <a:rPr lang="zh-TW" altLang="en-US" sz="2200" dirty="0"/>
              <a:t>現在有更多更新的模型，能力又更強了</a:t>
            </a:r>
            <a:r>
              <a:rPr lang="en-US" altLang="zh-TW" sz="2200" dirty="0"/>
              <a:t>…</a:t>
            </a:r>
          </a:p>
          <a:p>
            <a:pPr>
              <a:spcBef>
                <a:spcPts val="1200"/>
              </a:spcBef>
            </a:pPr>
            <a:endParaRPr lang="en-US" altLang="zh-TW" sz="2200" dirty="0"/>
          </a:p>
          <a:p>
            <a:pPr>
              <a:spcBef>
                <a:spcPts val="1200"/>
              </a:spcBef>
            </a:pPr>
            <a:endParaRPr lang="en-US" sz="2200" dirty="0"/>
          </a:p>
        </p:txBody>
      </p:sp>
      <p:sp>
        <p:nvSpPr>
          <p:cNvPr id="11" name="Freeform 9">
            <a:extLst>
              <a:ext uri="{FF2B5EF4-FFF2-40B4-BE49-F238E27FC236}">
                <a16:creationId xmlns:a16="http://schemas.microsoft.com/office/drawing/2014/main" id="{59E896EA-C0E9-4CA6-AC32-CA8477034681}"/>
              </a:ext>
            </a:extLst>
          </p:cNvPr>
          <p:cNvSpPr/>
          <p:nvPr/>
        </p:nvSpPr>
        <p:spPr>
          <a:xfrm>
            <a:off x="5964820" y="1786903"/>
            <a:ext cx="5346958" cy="4803775"/>
          </a:xfrm>
          <a:custGeom>
            <a:avLst/>
            <a:gdLst/>
            <a:ahLst/>
            <a:cxnLst/>
            <a:rect l="l" t="t" r="r" b="b"/>
            <a:pathLst>
              <a:path w="9840299" h="8840650">
                <a:moveTo>
                  <a:pt x="0" y="0"/>
                </a:moveTo>
                <a:lnTo>
                  <a:pt x="9840299" y="0"/>
                </a:lnTo>
                <a:lnTo>
                  <a:pt x="9840299" y="8840650"/>
                </a:lnTo>
                <a:lnTo>
                  <a:pt x="0" y="88406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D770017-12BE-4479-A272-CA88240226B5}"/>
              </a:ext>
            </a:extLst>
          </p:cNvPr>
          <p:cNvSpPr txBox="1"/>
          <p:nvPr/>
        </p:nvSpPr>
        <p:spPr>
          <a:xfrm>
            <a:off x="6199235" y="976094"/>
            <a:ext cx="4920150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147"/>
              </a:lnSpc>
            </a:pPr>
            <a:r>
              <a:rPr lang="en-US" sz="1800" spc="19" dirty="0">
                <a:solidFill>
                  <a:srgbClr val="000000"/>
                </a:solidFill>
                <a:latin typeface="Times New Roman" panose="02020603050405020304" pitchFamily="18" charset="0"/>
                <a:ea typeface="王漢宗特黑體"/>
                <a:cs typeface="Times New Roman" panose="02020603050405020304" pitchFamily="18" charset="0"/>
                <a:sym typeface="王漢宗特黑體"/>
              </a:rPr>
              <a:t>“The iPhone moment of AI …”</a:t>
            </a:r>
          </a:p>
          <a:p>
            <a:pPr algn="ctr">
              <a:lnSpc>
                <a:spcPts val="2147"/>
              </a:lnSpc>
              <a:spcBef>
                <a:spcPct val="0"/>
              </a:spcBef>
            </a:pPr>
            <a:r>
              <a:rPr lang="en-US" sz="1800" spc="19" dirty="0">
                <a:solidFill>
                  <a:srgbClr val="000000"/>
                </a:solidFill>
                <a:latin typeface="Times New Roman" panose="02020603050405020304" pitchFamily="18" charset="0"/>
                <a:ea typeface="王漢宗特黑體"/>
                <a:cs typeface="Times New Roman" panose="02020603050405020304" pitchFamily="18" charset="0"/>
                <a:sym typeface="王漢宗特黑體"/>
              </a:rPr>
              <a:t>by Jensen Huang, Nvidia CEO</a:t>
            </a:r>
          </a:p>
        </p:txBody>
      </p:sp>
    </p:spTree>
    <p:extLst>
      <p:ext uri="{BB962C8B-B14F-4D97-AF65-F5344CB8AC3E}">
        <p14:creationId xmlns:p14="http://schemas.microsoft.com/office/powerpoint/2010/main" val="2075586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FE0AF0AC-ED78-49F2-9C7C-414A874790A2}"/>
              </a:ext>
            </a:extLst>
          </p:cNvPr>
          <p:cNvSpPr/>
          <p:nvPr/>
        </p:nvSpPr>
        <p:spPr>
          <a:xfrm flipH="1">
            <a:off x="0" y="4905811"/>
            <a:ext cx="2204731" cy="1952189"/>
          </a:xfrm>
          <a:custGeom>
            <a:avLst/>
            <a:gdLst/>
            <a:ahLst/>
            <a:cxnLst/>
            <a:rect l="l" t="t" r="r" b="b"/>
            <a:pathLst>
              <a:path w="3606238" h="3193160">
                <a:moveTo>
                  <a:pt x="0" y="0"/>
                </a:moveTo>
                <a:lnTo>
                  <a:pt x="3606237" y="0"/>
                </a:lnTo>
                <a:lnTo>
                  <a:pt x="3606237" y="3193159"/>
                </a:lnTo>
                <a:lnTo>
                  <a:pt x="0" y="31931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45A16411-6DAC-4B42-B54F-C867D21E599C}"/>
              </a:ext>
            </a:extLst>
          </p:cNvPr>
          <p:cNvSpPr/>
          <p:nvPr/>
        </p:nvSpPr>
        <p:spPr>
          <a:xfrm flipV="1">
            <a:off x="9987268" y="0"/>
            <a:ext cx="2204731" cy="1952189"/>
          </a:xfrm>
          <a:custGeom>
            <a:avLst/>
            <a:gdLst/>
            <a:ahLst/>
            <a:cxnLst/>
            <a:rect l="l" t="t" r="r" b="b"/>
            <a:pathLst>
              <a:path w="3606238" h="3193160">
                <a:moveTo>
                  <a:pt x="3606238" y="3193160"/>
                </a:moveTo>
                <a:lnTo>
                  <a:pt x="0" y="3193160"/>
                </a:lnTo>
                <a:lnTo>
                  <a:pt x="0" y="0"/>
                </a:lnTo>
                <a:lnTo>
                  <a:pt x="3606238" y="0"/>
                </a:lnTo>
                <a:lnTo>
                  <a:pt x="3606238" y="319316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C8485B-46E1-459C-80B8-3A5226598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365125"/>
            <a:ext cx="10515600" cy="1325563"/>
          </a:xfrm>
        </p:spPr>
        <p:txBody>
          <a:bodyPr/>
          <a:lstStyle/>
          <a:p>
            <a:r>
              <a:rPr lang="pt-BR" b="1" dirty="0"/>
              <a:t>2024: ChatGPT-4o 考2021指考</a:t>
            </a:r>
            <a:endParaRPr lang="en-US" b="1" dirty="0"/>
          </a:p>
        </p:txBody>
      </p:sp>
      <p:pic>
        <p:nvPicPr>
          <p:cNvPr id="8" name="Picture 2" descr="May be an image of text">
            <a:extLst>
              <a:ext uri="{FF2B5EF4-FFF2-40B4-BE49-F238E27FC236}">
                <a16:creationId xmlns:a16="http://schemas.microsoft.com/office/drawing/2014/main" id="{E4A43450-934B-C31C-E119-453DAFA56AE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63"/>
          <a:stretch/>
        </p:blipFill>
        <p:spPr bwMode="auto">
          <a:xfrm>
            <a:off x="3067275" y="1690688"/>
            <a:ext cx="6057450" cy="4758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8C56435-76AE-DEC3-4665-D29ACFDE1DBD}"/>
              </a:ext>
            </a:extLst>
          </p:cNvPr>
          <p:cNvSpPr txBox="1"/>
          <p:nvPr/>
        </p:nvSpPr>
        <p:spPr>
          <a:xfrm>
            <a:off x="3809192" y="6581001"/>
            <a:ext cx="69011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200" b="0" i="0">
                <a:solidFill>
                  <a:schemeClr val="accent3"/>
                </a:solidFill>
                <a:effectLst/>
                <a:latin typeface="Times New Roman" panose="02020603050405020304" pitchFamily="18" charset="0"/>
              </a:defRPr>
            </a:lvl1pPr>
          </a:lstStyle>
          <a:p>
            <a:r>
              <a:rPr lang="en-US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https://www.facebook.com/share/p/3y3irjVkFpDQGHKf/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715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23">
            <a:extLst>
              <a:ext uri="{FF2B5EF4-FFF2-40B4-BE49-F238E27FC236}">
                <a16:creationId xmlns:a16="http://schemas.microsoft.com/office/drawing/2014/main" id="{5C0FB599-E212-42BD-8B32-8391CF071B6D}"/>
              </a:ext>
            </a:extLst>
          </p:cNvPr>
          <p:cNvSpPr/>
          <p:nvPr/>
        </p:nvSpPr>
        <p:spPr>
          <a:xfrm rot="10187555">
            <a:off x="-744754" y="-759265"/>
            <a:ext cx="2360360" cy="2248779"/>
          </a:xfrm>
          <a:custGeom>
            <a:avLst/>
            <a:gdLst/>
            <a:ahLst/>
            <a:cxnLst/>
            <a:rect l="l" t="t" r="r" b="b"/>
            <a:pathLst>
              <a:path w="6015263" h="5730905">
                <a:moveTo>
                  <a:pt x="0" y="0"/>
                </a:moveTo>
                <a:lnTo>
                  <a:pt x="6015264" y="0"/>
                </a:lnTo>
                <a:lnTo>
                  <a:pt x="6015264" y="5730906"/>
                </a:lnTo>
                <a:lnTo>
                  <a:pt x="0" y="57309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1A647C-5BAD-4295-A3FE-2F4049F94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學校教育如何因應</a:t>
            </a:r>
            <a:r>
              <a:rPr lang="en-US" altLang="zh-TW" b="1" dirty="0"/>
              <a:t>AI</a:t>
            </a:r>
            <a:r>
              <a:rPr lang="zh-TW" altLang="en-US" b="1" dirty="0"/>
              <a:t>所帶來的衝擊？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392BD8-F05D-4A9A-93E6-550908EBC9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4653"/>
            <a:ext cx="10515600" cy="4351338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r>
              <a:rPr lang="zh-TW" altLang="en-US" sz="2400" dirty="0"/>
              <a:t>聯合報</a:t>
            </a:r>
            <a:r>
              <a:rPr lang="en-US" altLang="zh-TW" sz="2400" dirty="0"/>
              <a:t>2024.08.05 </a:t>
            </a:r>
            <a:r>
              <a:rPr lang="zh-TW" altLang="en-US" sz="2400" dirty="0"/>
              <a:t>新聞報導</a:t>
            </a:r>
            <a:r>
              <a:rPr lang="en-US" altLang="zh-TW" sz="2400" dirty="0"/>
              <a:t>: </a:t>
            </a:r>
            <a:r>
              <a:rPr lang="zh-TW" altLang="en-US" sz="2400" dirty="0"/>
              <a:t>學校教育如何因應</a:t>
            </a:r>
            <a:r>
              <a:rPr lang="en-US" altLang="zh-TW" sz="2400" dirty="0"/>
              <a:t>AI</a:t>
            </a:r>
            <a:r>
              <a:rPr lang="zh-TW" altLang="en-US" sz="2400" dirty="0"/>
              <a:t>所帶來的衝擊？台大機械系教授詹魁元：國際工程教育</a:t>
            </a:r>
            <a:r>
              <a:rPr lang="en-US" altLang="zh-TW" sz="2400" dirty="0"/>
              <a:t>4</a:t>
            </a:r>
            <a:r>
              <a:rPr lang="zh-TW" altLang="en-US" sz="2400" dirty="0"/>
              <a:t>大趨勢 都指出同一個方向</a:t>
            </a:r>
            <a:endParaRPr lang="en-US" altLang="zh-TW" sz="2400" dirty="0"/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zh-TW" altLang="en-US" sz="1800" dirty="0"/>
              <a:t>他強調，</a:t>
            </a:r>
            <a:r>
              <a:rPr lang="en-US" altLang="zh-TW" sz="1800" dirty="0"/>
              <a:t>AI</a:t>
            </a:r>
            <a:r>
              <a:rPr lang="zh-TW" altLang="en-US" sz="1800" dirty="0"/>
              <a:t>浪潮下「如何學」至關重要。台大機械系大一課程「機械工程概論」，讓學生</a:t>
            </a:r>
            <a:r>
              <a:rPr lang="zh-TW" altLang="en-US" sz="1800" b="1" dirty="0">
                <a:solidFill>
                  <a:srgbClr val="FF0000"/>
                </a:solidFill>
              </a:rPr>
              <a:t>實作</a:t>
            </a:r>
            <a:r>
              <a:rPr lang="zh-TW" altLang="en-US" sz="1800" dirty="0"/>
              <a:t>關於「虎克定律」（</a:t>
            </a:r>
            <a:r>
              <a:rPr lang="en-US" altLang="zh-TW" sz="1800" dirty="0"/>
              <a:t>F=</a:t>
            </a:r>
            <a:r>
              <a:rPr lang="en-US" altLang="zh-TW" sz="1800" dirty="0" err="1"/>
              <a:t>K△l</a:t>
            </a:r>
            <a:r>
              <a:rPr lang="zh-TW" altLang="en-US" sz="1800" dirty="0"/>
              <a:t>）的實驗：學生們想辦法架桌子和支架，掛起彈簧、量彈簧係數；而後在水中放進超音波感測器，量出波形、水的阻尼係數。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zh-TW" altLang="en-US" sz="1800" dirty="0"/>
              <a:t>學生一樣是學「虎克定律」，但</a:t>
            </a:r>
            <a:r>
              <a:rPr lang="zh-TW" altLang="en-US" sz="1800" b="1" dirty="0">
                <a:solidFill>
                  <a:srgbClr val="FF0000"/>
                </a:solidFill>
              </a:rPr>
              <a:t>實作</a:t>
            </a:r>
            <a:r>
              <a:rPr lang="zh-TW" altLang="en-US" sz="1800" dirty="0"/>
              <a:t>的過程，讓他對知識及其應用深刻有感。詹魁元強調，「老師現在要做的是，強化知識的落地、</a:t>
            </a:r>
            <a:r>
              <a:rPr lang="zh-TW" altLang="en-US" sz="1800" b="1" dirty="0">
                <a:solidFill>
                  <a:srgbClr val="FF0000"/>
                </a:solidFill>
              </a:rPr>
              <a:t>結合理論和實務</a:t>
            </a:r>
            <a:r>
              <a:rPr lang="zh-TW" altLang="en-US" sz="1800" dirty="0"/>
              <a:t>，就比較不容易被</a:t>
            </a:r>
            <a:r>
              <a:rPr lang="en-US" altLang="zh-TW" sz="1800" dirty="0"/>
              <a:t>AI</a:t>
            </a:r>
            <a:r>
              <a:rPr lang="zh-TW" altLang="en-US" sz="1800" dirty="0"/>
              <a:t>取代。」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zh-TW" altLang="en-US" sz="1800" dirty="0"/>
              <a:t>這也是全世界的趨勢，透過</a:t>
            </a:r>
            <a:r>
              <a:rPr lang="zh-TW" altLang="en-US" sz="1800" b="1" dirty="0">
                <a:solidFill>
                  <a:srgbClr val="FF0000"/>
                </a:solidFill>
              </a:rPr>
              <a:t>專案實作、實踐知識</a:t>
            </a:r>
            <a:r>
              <a:rPr lang="zh-TW" altLang="en-US" sz="1800" dirty="0"/>
              <a:t>。現今國際工程教育有</a:t>
            </a:r>
            <a:r>
              <a:rPr lang="en-US" altLang="zh-TW" sz="1800" dirty="0"/>
              <a:t>4</a:t>
            </a:r>
            <a:r>
              <a:rPr lang="zh-TW" altLang="en-US" sz="1800" dirty="0"/>
              <a:t>大趨勢：①大量的</a:t>
            </a:r>
            <a:r>
              <a:rPr lang="zh-TW" altLang="en-US" sz="1800" b="1" dirty="0">
                <a:solidFill>
                  <a:srgbClr val="FF0000"/>
                </a:solidFill>
              </a:rPr>
              <a:t>專案以實踐</a:t>
            </a:r>
            <a:r>
              <a:rPr lang="zh-TW" altLang="en-US" sz="1800" dirty="0"/>
              <a:t>學科知識；②充足的</a:t>
            </a:r>
            <a:r>
              <a:rPr lang="zh-TW" altLang="en-US" sz="1800" b="1" dirty="0">
                <a:solidFill>
                  <a:srgbClr val="FF0000"/>
                </a:solidFill>
              </a:rPr>
              <a:t>實作環境</a:t>
            </a:r>
            <a:r>
              <a:rPr lang="zh-TW" altLang="en-US" sz="1800" dirty="0"/>
              <a:t>，鼓勵學生動手思考；③ 結合課程與</a:t>
            </a:r>
            <a:r>
              <a:rPr lang="zh-TW" altLang="en-US" sz="1800" b="1" dirty="0">
                <a:solidFill>
                  <a:srgbClr val="FF0000"/>
                </a:solidFill>
              </a:rPr>
              <a:t>研究</a:t>
            </a:r>
            <a:r>
              <a:rPr lang="en-US" altLang="zh-TW" sz="1800" b="1" dirty="0">
                <a:solidFill>
                  <a:srgbClr val="FF0000"/>
                </a:solidFill>
              </a:rPr>
              <a:t>/</a:t>
            </a:r>
            <a:r>
              <a:rPr lang="zh-TW" altLang="en-US" sz="1800" b="1" dirty="0">
                <a:solidFill>
                  <a:srgbClr val="FF0000"/>
                </a:solidFill>
              </a:rPr>
              <a:t>實務</a:t>
            </a:r>
            <a:r>
              <a:rPr lang="zh-TW" altLang="en-US" sz="1800" dirty="0"/>
              <a:t>，讓真實問題進入課程；④ 跨課程合作，共同培育學生。</a:t>
            </a:r>
            <a:endParaRPr lang="en-US" sz="1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3A35B7-8F49-4882-99E7-45C60E5CF0D4}"/>
              </a:ext>
            </a:extLst>
          </p:cNvPr>
          <p:cNvSpPr txBox="1"/>
          <p:nvPr/>
        </p:nvSpPr>
        <p:spPr>
          <a:xfrm>
            <a:off x="1524000" y="5527422"/>
            <a:ext cx="9143999" cy="5232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2800" dirty="0"/>
              <a:t>既然以後在大學這樣學，為什麼不從技高就開始這樣學</a:t>
            </a:r>
            <a:r>
              <a:rPr lang="en-US" altLang="zh-TW" sz="2800" dirty="0"/>
              <a:t>?</a:t>
            </a:r>
            <a:endParaRPr lang="en-US" sz="2800" dirty="0"/>
          </a:p>
        </p:txBody>
      </p:sp>
      <p:sp>
        <p:nvSpPr>
          <p:cNvPr id="5" name="Freeform 11">
            <a:extLst>
              <a:ext uri="{FF2B5EF4-FFF2-40B4-BE49-F238E27FC236}">
                <a16:creationId xmlns:a16="http://schemas.microsoft.com/office/drawing/2014/main" id="{33936DA1-CAEA-4ECD-8CA2-29477EB6A360}"/>
              </a:ext>
            </a:extLst>
          </p:cNvPr>
          <p:cNvSpPr/>
          <p:nvPr/>
        </p:nvSpPr>
        <p:spPr>
          <a:xfrm rot="10800000" flipH="1">
            <a:off x="0" y="5099702"/>
            <a:ext cx="2954350" cy="1758298"/>
          </a:xfrm>
          <a:custGeom>
            <a:avLst/>
            <a:gdLst/>
            <a:ahLst/>
            <a:cxnLst/>
            <a:rect l="l" t="t" r="r" b="b"/>
            <a:pathLst>
              <a:path w="8059750" h="4796806">
                <a:moveTo>
                  <a:pt x="0" y="0"/>
                </a:moveTo>
                <a:lnTo>
                  <a:pt x="8059750" y="0"/>
                </a:lnTo>
                <a:lnTo>
                  <a:pt x="8059750" y="4796806"/>
                </a:lnTo>
                <a:lnTo>
                  <a:pt x="0" y="47968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6" name="Freeform 11">
            <a:extLst>
              <a:ext uri="{FF2B5EF4-FFF2-40B4-BE49-F238E27FC236}">
                <a16:creationId xmlns:a16="http://schemas.microsoft.com/office/drawing/2014/main" id="{A90C2CE2-B086-48B6-93E9-414946CB3965}"/>
              </a:ext>
            </a:extLst>
          </p:cNvPr>
          <p:cNvSpPr/>
          <p:nvPr/>
        </p:nvSpPr>
        <p:spPr>
          <a:xfrm flipH="1">
            <a:off x="9237650" y="-141"/>
            <a:ext cx="2954350" cy="1758298"/>
          </a:xfrm>
          <a:custGeom>
            <a:avLst/>
            <a:gdLst/>
            <a:ahLst/>
            <a:cxnLst/>
            <a:rect l="l" t="t" r="r" b="b"/>
            <a:pathLst>
              <a:path w="8059750" h="4796806">
                <a:moveTo>
                  <a:pt x="0" y="0"/>
                </a:moveTo>
                <a:lnTo>
                  <a:pt x="8059750" y="0"/>
                </a:lnTo>
                <a:lnTo>
                  <a:pt x="8059750" y="4796806"/>
                </a:lnTo>
                <a:lnTo>
                  <a:pt x="0" y="47968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Freeform 23">
            <a:extLst>
              <a:ext uri="{FF2B5EF4-FFF2-40B4-BE49-F238E27FC236}">
                <a16:creationId xmlns:a16="http://schemas.microsoft.com/office/drawing/2014/main" id="{D6380D12-576C-4FDE-AF5E-ECD09F1B6ABF}"/>
              </a:ext>
            </a:extLst>
          </p:cNvPr>
          <p:cNvSpPr/>
          <p:nvPr/>
        </p:nvSpPr>
        <p:spPr>
          <a:xfrm rot="18593456">
            <a:off x="10708053" y="5368484"/>
            <a:ext cx="2360360" cy="2248779"/>
          </a:xfrm>
          <a:custGeom>
            <a:avLst/>
            <a:gdLst/>
            <a:ahLst/>
            <a:cxnLst/>
            <a:rect l="l" t="t" r="r" b="b"/>
            <a:pathLst>
              <a:path w="6015263" h="5730905">
                <a:moveTo>
                  <a:pt x="0" y="0"/>
                </a:moveTo>
                <a:lnTo>
                  <a:pt x="6015264" y="0"/>
                </a:lnTo>
                <a:lnTo>
                  <a:pt x="6015264" y="5730906"/>
                </a:lnTo>
                <a:lnTo>
                  <a:pt x="0" y="57309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</p:spTree>
    <p:extLst>
      <p:ext uri="{BB962C8B-B14F-4D97-AF65-F5344CB8AC3E}">
        <p14:creationId xmlns:p14="http://schemas.microsoft.com/office/powerpoint/2010/main" val="3702818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EF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B62800B-B18B-B1F8-A9B1-57AA2A29F7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55227"/>
            <a:ext cx="12192000" cy="423092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4077447-0365-4514-81B3-D832243445F1}"/>
              </a:ext>
            </a:extLst>
          </p:cNvPr>
          <p:cNvSpPr/>
          <p:nvPr/>
        </p:nvSpPr>
        <p:spPr>
          <a:xfrm>
            <a:off x="2620720" y="2521456"/>
            <a:ext cx="6675120" cy="3954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7032D4-1C61-4B21-8180-98041421D27F}"/>
              </a:ext>
            </a:extLst>
          </p:cNvPr>
          <p:cNvSpPr txBox="1"/>
          <p:nvPr/>
        </p:nvSpPr>
        <p:spPr>
          <a:xfrm>
            <a:off x="1490994" y="2198291"/>
            <a:ext cx="877163" cy="646331"/>
          </a:xfrm>
          <a:prstGeom prst="rect">
            <a:avLst/>
          </a:prstGeom>
          <a:solidFill>
            <a:srgbClr val="152225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dirty="0"/>
              <a:t>沒興趣</a:t>
            </a:r>
            <a:br>
              <a:rPr lang="en-US" altLang="zh-TW" dirty="0"/>
            </a:br>
            <a:r>
              <a:rPr lang="zh-TW" altLang="en-US" dirty="0"/>
              <a:t>沒能力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E3379C-B739-40D4-9AD8-572079A3CFA3}"/>
              </a:ext>
            </a:extLst>
          </p:cNvPr>
          <p:cNvSpPr txBox="1"/>
          <p:nvPr/>
        </p:nvSpPr>
        <p:spPr>
          <a:xfrm>
            <a:off x="7348132" y="2184003"/>
            <a:ext cx="877163" cy="646331"/>
          </a:xfrm>
          <a:prstGeom prst="rect">
            <a:avLst/>
          </a:prstGeom>
          <a:solidFill>
            <a:srgbClr val="152225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dirty="0"/>
              <a:t>有興趣</a:t>
            </a:r>
            <a:br>
              <a:rPr lang="en-US" altLang="zh-TW" dirty="0"/>
            </a:br>
            <a:r>
              <a:rPr lang="zh-TW" altLang="en-US" dirty="0"/>
              <a:t>有能力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187B7B-A2E5-4398-8EF4-B43DCF78AF29}"/>
              </a:ext>
            </a:extLst>
          </p:cNvPr>
          <p:cNvSpPr txBox="1"/>
          <p:nvPr/>
        </p:nvSpPr>
        <p:spPr>
          <a:xfrm>
            <a:off x="2727858" y="2198291"/>
            <a:ext cx="877163" cy="646331"/>
          </a:xfrm>
          <a:prstGeom prst="rect">
            <a:avLst/>
          </a:prstGeom>
          <a:solidFill>
            <a:srgbClr val="152225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dirty="0"/>
              <a:t>有興趣</a:t>
            </a:r>
            <a:br>
              <a:rPr lang="en-US" altLang="zh-TW" dirty="0"/>
            </a:br>
            <a:r>
              <a:rPr lang="zh-TW" altLang="en-US" dirty="0"/>
              <a:t>沒能力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0A92E2-29A3-4F07-A88B-556765ECC6BA}"/>
              </a:ext>
            </a:extLst>
          </p:cNvPr>
          <p:cNvSpPr txBox="1"/>
          <p:nvPr/>
        </p:nvSpPr>
        <p:spPr>
          <a:xfrm>
            <a:off x="3875320" y="2201000"/>
            <a:ext cx="877163" cy="646331"/>
          </a:xfrm>
          <a:prstGeom prst="rect">
            <a:avLst/>
          </a:prstGeom>
          <a:solidFill>
            <a:srgbClr val="152225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dirty="0"/>
              <a:t>沒興趣</a:t>
            </a:r>
            <a:br>
              <a:rPr lang="en-US" altLang="zh-TW" dirty="0"/>
            </a:br>
            <a:r>
              <a:rPr lang="zh-TW" altLang="en-US" dirty="0"/>
              <a:t>有能力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7664534-BA6C-4C1B-87B8-BFC9A96ABCED}"/>
              </a:ext>
            </a:extLst>
          </p:cNvPr>
          <p:cNvSpPr txBox="1">
            <a:spLocks/>
          </p:cNvSpPr>
          <p:nvPr/>
        </p:nvSpPr>
        <p:spPr>
          <a:xfrm>
            <a:off x="349784" y="268057"/>
            <a:ext cx="10387197" cy="1484664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dirty="0"/>
              <a:t>給孩子們未來的建議，要同時考慮能力與興趣</a:t>
            </a:r>
            <a:endParaRPr lang="en-US" sz="4000" b="1" dirty="0"/>
          </a:p>
        </p:txBody>
      </p:sp>
      <p:sp>
        <p:nvSpPr>
          <p:cNvPr id="17" name="Freeform 6">
            <a:extLst>
              <a:ext uri="{FF2B5EF4-FFF2-40B4-BE49-F238E27FC236}">
                <a16:creationId xmlns:a16="http://schemas.microsoft.com/office/drawing/2014/main" id="{00E314AC-3E51-45DC-9F4E-337121118287}"/>
              </a:ext>
            </a:extLst>
          </p:cNvPr>
          <p:cNvSpPr/>
          <p:nvPr/>
        </p:nvSpPr>
        <p:spPr>
          <a:xfrm rot="1405990">
            <a:off x="10679497" y="1128194"/>
            <a:ext cx="2866034" cy="2654665"/>
          </a:xfrm>
          <a:custGeom>
            <a:avLst/>
            <a:gdLst/>
            <a:ahLst/>
            <a:cxnLst/>
            <a:rect l="l" t="t" r="r" b="b"/>
            <a:pathLst>
              <a:path w="1409904" h="1305924">
                <a:moveTo>
                  <a:pt x="0" y="0"/>
                </a:moveTo>
                <a:lnTo>
                  <a:pt x="1409904" y="0"/>
                </a:lnTo>
                <a:lnTo>
                  <a:pt x="1409904" y="1305923"/>
                </a:lnTo>
                <a:lnTo>
                  <a:pt x="0" y="13059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lum bright="40000" contrast="4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6">
            <a:extLst>
              <a:ext uri="{FF2B5EF4-FFF2-40B4-BE49-F238E27FC236}">
                <a16:creationId xmlns:a16="http://schemas.microsoft.com/office/drawing/2014/main" id="{538CC54F-E0E1-450C-B54B-CE0B4515AB0C}"/>
              </a:ext>
            </a:extLst>
          </p:cNvPr>
          <p:cNvSpPr/>
          <p:nvPr/>
        </p:nvSpPr>
        <p:spPr>
          <a:xfrm rot="1405990">
            <a:off x="9643260" y="2056223"/>
            <a:ext cx="1104236" cy="1022799"/>
          </a:xfrm>
          <a:custGeom>
            <a:avLst/>
            <a:gdLst/>
            <a:ahLst/>
            <a:cxnLst/>
            <a:rect l="l" t="t" r="r" b="b"/>
            <a:pathLst>
              <a:path w="1409904" h="1305924">
                <a:moveTo>
                  <a:pt x="0" y="0"/>
                </a:moveTo>
                <a:lnTo>
                  <a:pt x="1409904" y="0"/>
                </a:lnTo>
                <a:lnTo>
                  <a:pt x="1409904" y="1305923"/>
                </a:lnTo>
                <a:lnTo>
                  <a:pt x="0" y="13059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lum bright="40000" contrast="4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4">
            <a:extLst>
              <a:ext uri="{FF2B5EF4-FFF2-40B4-BE49-F238E27FC236}">
                <a16:creationId xmlns:a16="http://schemas.microsoft.com/office/drawing/2014/main" id="{9B689D9F-7081-4045-A573-D0B2B6C73AC3}"/>
              </a:ext>
            </a:extLst>
          </p:cNvPr>
          <p:cNvSpPr/>
          <p:nvPr/>
        </p:nvSpPr>
        <p:spPr>
          <a:xfrm flipH="1">
            <a:off x="10120922" y="1551413"/>
            <a:ext cx="1473389" cy="1484183"/>
          </a:xfrm>
          <a:custGeom>
            <a:avLst/>
            <a:gdLst/>
            <a:ahLst/>
            <a:cxnLst/>
            <a:rect l="l" t="t" r="r" b="b"/>
            <a:pathLst>
              <a:path w="1473389" h="1484183">
                <a:moveTo>
                  <a:pt x="0" y="0"/>
                </a:moveTo>
                <a:lnTo>
                  <a:pt x="1473388" y="0"/>
                </a:lnTo>
                <a:lnTo>
                  <a:pt x="1473388" y="1484183"/>
                </a:lnTo>
                <a:lnTo>
                  <a:pt x="0" y="148418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44222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EF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27236-F734-42BD-80F7-354CE5D57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小結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D4F783-E43B-4C39-BD6B-C0BC4F4AF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90688"/>
            <a:ext cx="10515600" cy="4535941"/>
          </a:xfrm>
        </p:spPr>
        <p:txBody>
          <a:bodyPr>
            <a:normAutofit/>
          </a:bodyPr>
          <a:lstStyle/>
          <a:p>
            <a:pPr>
              <a:spcBef>
                <a:spcPts val="1600"/>
              </a:spcBef>
            </a:pPr>
            <a:r>
              <a:rPr lang="zh-TW" altLang="en-US" dirty="0"/>
              <a:t>普高技高的選擇</a:t>
            </a:r>
          </a:p>
          <a:p>
            <a:pPr lvl="1">
              <a:spcBef>
                <a:spcPts val="600"/>
              </a:spcBef>
            </a:pPr>
            <a:r>
              <a:rPr lang="zh-TW" altLang="en-US" sz="2200" dirty="0"/>
              <a:t>孩子適合那種學習方式</a:t>
            </a:r>
            <a:r>
              <a:rPr lang="en-US" altLang="zh-TW" sz="2200" dirty="0"/>
              <a:t>? </a:t>
            </a:r>
          </a:p>
          <a:p>
            <a:pPr lvl="1">
              <a:spcBef>
                <a:spcPts val="600"/>
              </a:spcBef>
            </a:pPr>
            <a:r>
              <a:rPr lang="zh-TW" altLang="en-US" sz="2200" dirty="0"/>
              <a:t>有沒有明顯的志趣或性向</a:t>
            </a:r>
            <a:r>
              <a:rPr lang="en-US" altLang="zh-TW" sz="2200" dirty="0"/>
              <a:t>? </a:t>
            </a:r>
          </a:p>
          <a:p>
            <a:pPr lvl="1">
              <a:spcBef>
                <a:spcPts val="600"/>
              </a:spcBef>
            </a:pPr>
            <a:r>
              <a:rPr lang="zh-TW" altLang="en-US" sz="2200" dirty="0"/>
              <a:t>國中的學習方式是他喜歡的嗎</a:t>
            </a:r>
            <a:r>
              <a:rPr lang="en-US" altLang="zh-TW" sz="2200" dirty="0"/>
              <a:t>? </a:t>
            </a:r>
          </a:p>
          <a:p>
            <a:pPr>
              <a:spcBef>
                <a:spcPts val="1600"/>
              </a:spcBef>
            </a:pPr>
            <a:r>
              <a:rPr lang="zh-TW" altLang="en-US" dirty="0"/>
              <a:t>技高可以是一個</a:t>
            </a:r>
            <a:r>
              <a:rPr lang="zh-TW" altLang="en-US" sz="3600" b="1" dirty="0">
                <a:solidFill>
                  <a:srgbClr val="FF0000"/>
                </a:solidFill>
              </a:rPr>
              <a:t>好</a:t>
            </a:r>
            <a:r>
              <a:rPr lang="zh-TW" altLang="en-US" dirty="0"/>
              <a:t>選擇</a:t>
            </a:r>
          </a:p>
          <a:p>
            <a:pPr lvl="1">
              <a:spcBef>
                <a:spcPts val="600"/>
              </a:spcBef>
            </a:pPr>
            <a:r>
              <a:rPr lang="zh-TW" altLang="en-US" sz="2200" dirty="0"/>
              <a:t>以不同的學習方式進步</a:t>
            </a:r>
          </a:p>
          <a:p>
            <a:pPr lvl="1">
              <a:spcBef>
                <a:spcPts val="600"/>
              </a:spcBef>
            </a:pPr>
            <a:r>
              <a:rPr lang="zh-TW" altLang="en-US" sz="2200" dirty="0"/>
              <a:t>不容易被 </a:t>
            </a:r>
            <a:r>
              <a:rPr lang="en-US" altLang="zh-TW" sz="2200" dirty="0"/>
              <a:t>AI </a:t>
            </a:r>
            <a:r>
              <a:rPr lang="zh-TW" altLang="en-US" sz="2200" dirty="0"/>
              <a:t>取代</a:t>
            </a:r>
          </a:p>
          <a:p>
            <a:pPr lvl="1">
              <a:spcBef>
                <a:spcPts val="600"/>
              </a:spcBef>
            </a:pPr>
            <a:r>
              <a:rPr lang="zh-TW" altLang="en-US" sz="2200" dirty="0"/>
              <a:t>更有可能成為</a:t>
            </a:r>
            <a:r>
              <a:rPr lang="zh-TW" altLang="en-US" sz="2200" b="1" dirty="0">
                <a:solidFill>
                  <a:srgbClr val="FF0000"/>
                </a:solidFill>
              </a:rPr>
              <a:t>跨領域</a:t>
            </a:r>
            <a:r>
              <a:rPr lang="zh-TW" altLang="en-US" sz="2200" dirty="0"/>
              <a:t>人才</a:t>
            </a:r>
          </a:p>
          <a:p>
            <a:pPr lvl="1">
              <a:spcBef>
                <a:spcPts val="600"/>
              </a:spcBef>
            </a:pPr>
            <a:r>
              <a:rPr lang="zh-TW" altLang="en-US" sz="2200" dirty="0"/>
              <a:t>多元升學</a:t>
            </a:r>
          </a:p>
          <a:p>
            <a:pPr>
              <a:spcBef>
                <a:spcPts val="1600"/>
              </a:spcBef>
            </a:pPr>
            <a:r>
              <a:rPr lang="zh-TW" altLang="en-US" dirty="0"/>
              <a:t>科大普大都是大學、科大畢業出路不輸普大</a:t>
            </a:r>
            <a:endParaRPr lang="en-US" dirty="0"/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A9DA8006-D0F0-4E4D-8FEB-5E276D5E6328}"/>
              </a:ext>
            </a:extLst>
          </p:cNvPr>
          <p:cNvSpPr/>
          <p:nvPr/>
        </p:nvSpPr>
        <p:spPr>
          <a:xfrm rot="1405990">
            <a:off x="6414780" y="-1946391"/>
            <a:ext cx="9077940" cy="7892965"/>
          </a:xfrm>
          <a:custGeom>
            <a:avLst/>
            <a:gdLst/>
            <a:ahLst/>
            <a:cxnLst/>
            <a:rect l="l" t="t" r="r" b="b"/>
            <a:pathLst>
              <a:path w="1409904" h="1305924">
                <a:moveTo>
                  <a:pt x="0" y="0"/>
                </a:moveTo>
                <a:lnTo>
                  <a:pt x="1409904" y="0"/>
                </a:lnTo>
                <a:lnTo>
                  <a:pt x="1409904" y="1305923"/>
                </a:lnTo>
                <a:lnTo>
                  <a:pt x="0" y="13059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lum bright="40000" contras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32">
            <a:extLst>
              <a:ext uri="{FF2B5EF4-FFF2-40B4-BE49-F238E27FC236}">
                <a16:creationId xmlns:a16="http://schemas.microsoft.com/office/drawing/2014/main" id="{9CEA9B5E-4113-49C2-9518-5537B5EBE018}"/>
              </a:ext>
            </a:extLst>
          </p:cNvPr>
          <p:cNvSpPr/>
          <p:nvPr/>
        </p:nvSpPr>
        <p:spPr>
          <a:xfrm>
            <a:off x="8496300" y="2848031"/>
            <a:ext cx="2857500" cy="3260633"/>
          </a:xfrm>
          <a:custGeom>
            <a:avLst/>
            <a:gdLst/>
            <a:ahLst/>
            <a:cxnLst/>
            <a:rect l="l" t="t" r="r" b="b"/>
            <a:pathLst>
              <a:path w="1997670" h="2279499">
                <a:moveTo>
                  <a:pt x="0" y="0"/>
                </a:moveTo>
                <a:lnTo>
                  <a:pt x="1997670" y="0"/>
                </a:lnTo>
                <a:lnTo>
                  <a:pt x="1997670" y="2279499"/>
                </a:lnTo>
                <a:lnTo>
                  <a:pt x="0" y="227949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C7004856-CC01-4B53-816A-5BDA3C504B5A}"/>
              </a:ext>
            </a:extLst>
          </p:cNvPr>
          <p:cNvGrpSpPr/>
          <p:nvPr/>
        </p:nvGrpSpPr>
        <p:grpSpPr>
          <a:xfrm>
            <a:off x="7699687" y="593816"/>
            <a:ext cx="4015896" cy="2000249"/>
            <a:chOff x="7623487" y="612866"/>
            <a:chExt cx="4015896" cy="2000249"/>
          </a:xfrm>
        </p:grpSpPr>
        <p:sp>
          <p:nvSpPr>
            <p:cNvPr id="9" name="Freeform 12">
              <a:extLst>
                <a:ext uri="{FF2B5EF4-FFF2-40B4-BE49-F238E27FC236}">
                  <a16:creationId xmlns:a16="http://schemas.microsoft.com/office/drawing/2014/main" id="{DF97F9DD-0396-4287-B724-DC17BDD41621}"/>
                </a:ext>
              </a:extLst>
            </p:cNvPr>
            <p:cNvSpPr/>
            <p:nvPr/>
          </p:nvSpPr>
          <p:spPr>
            <a:xfrm rot="19895682">
              <a:off x="7623487" y="1415046"/>
              <a:ext cx="2098091" cy="1191821"/>
            </a:xfrm>
            <a:custGeom>
              <a:avLst/>
              <a:gdLst/>
              <a:ahLst/>
              <a:cxnLst/>
              <a:rect l="l" t="t" r="r" b="b"/>
              <a:pathLst>
                <a:path w="1952872" h="1484183">
                  <a:moveTo>
                    <a:pt x="0" y="0"/>
                  </a:moveTo>
                  <a:lnTo>
                    <a:pt x="1952871" y="0"/>
                  </a:lnTo>
                  <a:lnTo>
                    <a:pt x="1952871" y="1484182"/>
                  </a:lnTo>
                  <a:lnTo>
                    <a:pt x="0" y="14841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t="1" b="-33791"/>
              </a:stretch>
            </a:blipFill>
          </p:spPr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E7635C82-CD24-4F48-85DA-763A9DE6BFDA}"/>
                </a:ext>
              </a:extLst>
            </p:cNvPr>
            <p:cNvSpPr/>
            <p:nvPr/>
          </p:nvSpPr>
          <p:spPr>
            <a:xfrm rot="657886">
              <a:off x="8118129" y="612866"/>
              <a:ext cx="3521254" cy="2000249"/>
            </a:xfrm>
            <a:custGeom>
              <a:avLst/>
              <a:gdLst/>
              <a:ahLst/>
              <a:cxnLst/>
              <a:rect l="l" t="t" r="r" b="b"/>
              <a:pathLst>
                <a:path w="1952872" h="1484183">
                  <a:moveTo>
                    <a:pt x="0" y="0"/>
                  </a:moveTo>
                  <a:lnTo>
                    <a:pt x="1952871" y="0"/>
                  </a:lnTo>
                  <a:lnTo>
                    <a:pt x="1952871" y="1484182"/>
                  </a:lnTo>
                  <a:lnTo>
                    <a:pt x="0" y="14841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t="1" b="-33791"/>
              </a:stretch>
            </a:blipFill>
          </p:spPr>
        </p:sp>
      </p:grpSp>
    </p:spTree>
    <p:extLst>
      <p:ext uri="{BB962C8B-B14F-4D97-AF65-F5344CB8AC3E}">
        <p14:creationId xmlns:p14="http://schemas.microsoft.com/office/powerpoint/2010/main" val="3677695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91100" y="1787768"/>
            <a:ext cx="3646941" cy="3242463"/>
          </a:xfrm>
          <a:custGeom>
            <a:avLst/>
            <a:gdLst/>
            <a:ahLst/>
            <a:cxnLst/>
            <a:rect l="l" t="t" r="r" b="b"/>
            <a:pathLst>
              <a:path w="5470412" h="4863694">
                <a:moveTo>
                  <a:pt x="0" y="0"/>
                </a:moveTo>
                <a:lnTo>
                  <a:pt x="5470413" y="0"/>
                </a:lnTo>
                <a:lnTo>
                  <a:pt x="5470413" y="4863694"/>
                </a:lnTo>
                <a:lnTo>
                  <a:pt x="0" y="48636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altLang="en-US" sz="1200" dirty="0"/>
          </a:p>
        </p:txBody>
      </p:sp>
      <p:sp>
        <p:nvSpPr>
          <p:cNvPr id="11" name="Freeform 11"/>
          <p:cNvSpPr/>
          <p:nvPr/>
        </p:nvSpPr>
        <p:spPr>
          <a:xfrm rot="-10800000">
            <a:off x="6818833" y="3660129"/>
            <a:ext cx="5373167" cy="3197871"/>
          </a:xfrm>
          <a:custGeom>
            <a:avLst/>
            <a:gdLst/>
            <a:ahLst/>
            <a:cxnLst/>
            <a:rect l="l" t="t" r="r" b="b"/>
            <a:pathLst>
              <a:path w="8059750" h="4796806">
                <a:moveTo>
                  <a:pt x="0" y="0"/>
                </a:moveTo>
                <a:lnTo>
                  <a:pt x="8059750" y="0"/>
                </a:lnTo>
                <a:lnTo>
                  <a:pt x="8059750" y="4796806"/>
                </a:lnTo>
                <a:lnTo>
                  <a:pt x="0" y="479680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2" name="Freeform 12"/>
          <p:cNvSpPr/>
          <p:nvPr/>
        </p:nvSpPr>
        <p:spPr>
          <a:xfrm rot="249714">
            <a:off x="-2891709" y="-2505362"/>
            <a:ext cx="6593057" cy="5010723"/>
          </a:xfrm>
          <a:custGeom>
            <a:avLst/>
            <a:gdLst/>
            <a:ahLst/>
            <a:cxnLst/>
            <a:rect l="l" t="t" r="r" b="b"/>
            <a:pathLst>
              <a:path w="9889586" h="7516085">
                <a:moveTo>
                  <a:pt x="0" y="0"/>
                </a:moveTo>
                <a:lnTo>
                  <a:pt x="9889586" y="0"/>
                </a:lnTo>
                <a:lnTo>
                  <a:pt x="9889586" y="7516086"/>
                </a:lnTo>
                <a:lnTo>
                  <a:pt x="0" y="751608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3" name="Freeform 13"/>
          <p:cNvSpPr/>
          <p:nvPr/>
        </p:nvSpPr>
        <p:spPr>
          <a:xfrm rot="185056">
            <a:off x="-1643435" y="5478129"/>
            <a:ext cx="6712823" cy="2660719"/>
          </a:xfrm>
          <a:custGeom>
            <a:avLst/>
            <a:gdLst/>
            <a:ahLst/>
            <a:cxnLst/>
            <a:rect l="l" t="t" r="r" b="b"/>
            <a:pathLst>
              <a:path w="10069235" h="3991079">
                <a:moveTo>
                  <a:pt x="0" y="0"/>
                </a:moveTo>
                <a:lnTo>
                  <a:pt x="10069235" y="0"/>
                </a:lnTo>
                <a:lnTo>
                  <a:pt x="10069235" y="3991079"/>
                </a:lnTo>
                <a:lnTo>
                  <a:pt x="0" y="399107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C5DCF26B-F83D-4E05-A59B-74B7BF71937A}"/>
              </a:ext>
            </a:extLst>
          </p:cNvPr>
          <p:cNvSpPr txBox="1"/>
          <p:nvPr/>
        </p:nvSpPr>
        <p:spPr>
          <a:xfrm>
            <a:off x="5449368" y="4106234"/>
            <a:ext cx="52515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b="1" dirty="0">
                <a:solidFill>
                  <a:srgbClr val="152225"/>
                </a:solidFill>
                <a:latin typeface="+mj-ea"/>
                <a:ea typeface="+mj-ea"/>
              </a:rPr>
              <a:t>以上分享、敬請指教</a:t>
            </a: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61A7EADF-2A0C-445E-94EF-28B9A1ED789E}"/>
              </a:ext>
            </a:extLst>
          </p:cNvPr>
          <p:cNvGrpSpPr/>
          <p:nvPr/>
        </p:nvGrpSpPr>
        <p:grpSpPr>
          <a:xfrm>
            <a:off x="5447641" y="1104396"/>
            <a:ext cx="2689818" cy="2689818"/>
            <a:chOff x="5319335" y="1104396"/>
            <a:chExt cx="2689818" cy="2689818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4C9ADE54-2482-4E36-ABF0-8DEE28D616F8}"/>
                </a:ext>
              </a:extLst>
            </p:cNvPr>
            <p:cNvSpPr/>
            <p:nvPr/>
          </p:nvSpPr>
          <p:spPr>
            <a:xfrm>
              <a:off x="5319335" y="1104396"/>
              <a:ext cx="2689818" cy="2689818"/>
            </a:xfrm>
            <a:prstGeom prst="rect">
              <a:avLst/>
            </a:prstGeom>
            <a:noFill/>
            <a:ln w="76200">
              <a:solidFill>
                <a:srgbClr val="DDEFF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8D181140-CE00-4630-8EC4-C49206A840A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49367" y="1238483"/>
              <a:ext cx="2421645" cy="2421645"/>
            </a:xfrm>
            <a:prstGeom prst="rect">
              <a:avLst/>
            </a:prstGeom>
          </p:spPr>
        </p:pic>
      </p:grpSp>
      <p:sp>
        <p:nvSpPr>
          <p:cNvPr id="10" name="文字方塊 9">
            <a:extLst>
              <a:ext uri="{FF2B5EF4-FFF2-40B4-BE49-F238E27FC236}">
                <a16:creationId xmlns:a16="http://schemas.microsoft.com/office/drawing/2014/main" id="{185A8754-8A0C-4018-B2ED-D3E852199CFA}"/>
              </a:ext>
            </a:extLst>
          </p:cNvPr>
          <p:cNvSpPr txBox="1"/>
          <p:nvPr/>
        </p:nvSpPr>
        <p:spPr>
          <a:xfrm>
            <a:off x="8267491" y="1928436"/>
            <a:ext cx="3369661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zh-TW" altLang="en-US" sz="2800" b="1" dirty="0">
                <a:solidFill>
                  <a:srgbClr val="152225"/>
                </a:solidFill>
                <a:latin typeface="+mj-ea"/>
                <a:ea typeface="+mj-ea"/>
              </a:rPr>
              <a:t>歡迎填寫</a:t>
            </a:r>
            <a:endParaRPr lang="en-US" altLang="zh-TW" sz="2800" b="1" dirty="0">
              <a:solidFill>
                <a:srgbClr val="152225"/>
              </a:solidFill>
              <a:latin typeface="+mj-ea"/>
              <a:ea typeface="+mj-ea"/>
            </a:endParaRPr>
          </a:p>
          <a:p>
            <a:pPr>
              <a:spcBef>
                <a:spcPts val="600"/>
              </a:spcBef>
            </a:pPr>
            <a:r>
              <a:rPr lang="zh-TW" altLang="en-US" sz="2800" b="1" dirty="0">
                <a:solidFill>
                  <a:srgbClr val="152225"/>
                </a:solidFill>
                <a:latin typeface="+mj-ea"/>
                <a:ea typeface="+mj-ea"/>
              </a:rPr>
              <a:t>回饋表單</a:t>
            </a:r>
            <a:r>
              <a:rPr lang="en-US" altLang="zh-TW" sz="2800" b="1" dirty="0">
                <a:solidFill>
                  <a:srgbClr val="152225"/>
                </a:solidFill>
                <a:latin typeface="+mj-ea"/>
                <a:ea typeface="+mj-ea"/>
                <a:sym typeface="Wingdings" panose="05000000000000000000" pitchFamily="2" charset="2"/>
              </a:rPr>
              <a:t></a:t>
            </a:r>
            <a:endParaRPr lang="zh-TW" altLang="en-US" sz="2800" b="1" dirty="0">
              <a:solidFill>
                <a:srgbClr val="152225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885FD76-298C-4BC1-B00E-3D4732B089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823"/>
            <a:ext cx="12192000" cy="66423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E33DC65-8104-4416-9E8C-D7AC2EEF06D5}"/>
              </a:ext>
            </a:extLst>
          </p:cNvPr>
          <p:cNvSpPr txBox="1"/>
          <p:nvPr/>
        </p:nvSpPr>
        <p:spPr>
          <a:xfrm>
            <a:off x="1119059" y="322118"/>
            <a:ext cx="238398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u="sng" dirty="0">
                <a:solidFill>
                  <a:srgbClr val="FF0000"/>
                </a:solidFill>
              </a:rPr>
              <a:t>進入普大管道</a:t>
            </a:r>
            <a:endParaRPr lang="en-US" altLang="zh-TW" b="1" u="sng" dirty="0">
              <a:solidFill>
                <a:srgbClr val="FF0000"/>
              </a:solidFill>
            </a:endParaRPr>
          </a:p>
          <a:p>
            <a:r>
              <a:rPr lang="zh-TW" altLang="en-US" dirty="0">
                <a:solidFill>
                  <a:srgbClr val="152225"/>
                </a:solidFill>
              </a:rPr>
              <a:t>繁星 </a:t>
            </a:r>
            <a:r>
              <a:rPr lang="en-US" altLang="zh-TW" dirty="0">
                <a:solidFill>
                  <a:srgbClr val="152225"/>
                </a:solidFill>
              </a:rPr>
              <a:t>(</a:t>
            </a:r>
            <a:r>
              <a:rPr lang="zh-TW" altLang="en-US" dirty="0">
                <a:solidFill>
                  <a:srgbClr val="152225"/>
                </a:solidFill>
              </a:rPr>
              <a:t>在校成績</a:t>
            </a:r>
            <a:r>
              <a:rPr lang="en-US" altLang="zh-TW" dirty="0">
                <a:solidFill>
                  <a:srgbClr val="152225"/>
                </a:solidFill>
              </a:rPr>
              <a:t>+</a:t>
            </a:r>
            <a:r>
              <a:rPr lang="zh-TW" altLang="en-US" dirty="0">
                <a:solidFill>
                  <a:srgbClr val="152225"/>
                </a:solidFill>
              </a:rPr>
              <a:t>學測</a:t>
            </a:r>
            <a:r>
              <a:rPr lang="en-US" altLang="zh-TW" dirty="0">
                <a:solidFill>
                  <a:srgbClr val="152225"/>
                </a:solidFill>
              </a:rPr>
              <a:t>)</a:t>
            </a:r>
          </a:p>
          <a:p>
            <a:r>
              <a:rPr lang="zh-TW" altLang="en-US" dirty="0">
                <a:solidFill>
                  <a:srgbClr val="152225"/>
                </a:solidFill>
              </a:rPr>
              <a:t>申請入學 </a:t>
            </a:r>
            <a:r>
              <a:rPr lang="en-US" altLang="zh-TW" dirty="0">
                <a:solidFill>
                  <a:srgbClr val="152225"/>
                </a:solidFill>
              </a:rPr>
              <a:t>(</a:t>
            </a:r>
            <a:r>
              <a:rPr lang="zh-TW" altLang="en-US" dirty="0">
                <a:solidFill>
                  <a:srgbClr val="152225"/>
                </a:solidFill>
              </a:rPr>
              <a:t>學測</a:t>
            </a:r>
            <a:r>
              <a:rPr lang="en-US" altLang="zh-TW" dirty="0">
                <a:solidFill>
                  <a:srgbClr val="152225"/>
                </a:solidFill>
              </a:rPr>
              <a:t>+</a:t>
            </a:r>
            <a:r>
              <a:rPr lang="zh-TW" altLang="en-US" dirty="0">
                <a:solidFill>
                  <a:srgbClr val="152225"/>
                </a:solidFill>
              </a:rPr>
              <a:t>學檔</a:t>
            </a:r>
            <a:r>
              <a:rPr lang="en-US" altLang="zh-TW" dirty="0">
                <a:solidFill>
                  <a:srgbClr val="152225"/>
                </a:solidFill>
              </a:rPr>
              <a:t>)</a:t>
            </a:r>
          </a:p>
          <a:p>
            <a:r>
              <a:rPr lang="zh-TW" altLang="en-US" dirty="0">
                <a:solidFill>
                  <a:srgbClr val="152225"/>
                </a:solidFill>
              </a:rPr>
              <a:t>統測申請 </a:t>
            </a:r>
            <a:r>
              <a:rPr lang="en-US" altLang="zh-TW" dirty="0">
                <a:solidFill>
                  <a:srgbClr val="152225"/>
                </a:solidFill>
              </a:rPr>
              <a:t>(</a:t>
            </a:r>
            <a:r>
              <a:rPr lang="zh-TW" altLang="en-US" dirty="0">
                <a:solidFill>
                  <a:srgbClr val="152225"/>
                </a:solidFill>
              </a:rPr>
              <a:t>統測</a:t>
            </a:r>
            <a:r>
              <a:rPr lang="en-US" altLang="zh-TW" dirty="0">
                <a:solidFill>
                  <a:srgbClr val="152225"/>
                </a:solidFill>
              </a:rPr>
              <a:t>+</a:t>
            </a:r>
            <a:r>
              <a:rPr lang="zh-TW" altLang="en-US" dirty="0">
                <a:solidFill>
                  <a:srgbClr val="152225"/>
                </a:solidFill>
              </a:rPr>
              <a:t>學檔</a:t>
            </a:r>
            <a:r>
              <a:rPr lang="en-US" altLang="zh-TW" dirty="0">
                <a:solidFill>
                  <a:srgbClr val="152225"/>
                </a:solidFill>
              </a:rPr>
              <a:t>)</a:t>
            </a:r>
          </a:p>
          <a:p>
            <a:r>
              <a:rPr lang="zh-TW" altLang="en-US" dirty="0">
                <a:solidFill>
                  <a:srgbClr val="152225"/>
                </a:solidFill>
              </a:rPr>
              <a:t>分發入學 </a:t>
            </a:r>
            <a:r>
              <a:rPr lang="en-US" altLang="zh-TW" dirty="0">
                <a:solidFill>
                  <a:srgbClr val="152225"/>
                </a:solidFill>
              </a:rPr>
              <a:t>(</a:t>
            </a:r>
            <a:r>
              <a:rPr lang="zh-TW" altLang="en-US" dirty="0">
                <a:solidFill>
                  <a:srgbClr val="152225"/>
                </a:solidFill>
              </a:rPr>
              <a:t>學測</a:t>
            </a:r>
            <a:r>
              <a:rPr lang="en-US" altLang="zh-TW" dirty="0">
                <a:solidFill>
                  <a:srgbClr val="152225"/>
                </a:solidFill>
              </a:rPr>
              <a:t>+</a:t>
            </a:r>
            <a:r>
              <a:rPr lang="zh-TW" altLang="en-US" dirty="0">
                <a:solidFill>
                  <a:srgbClr val="152225"/>
                </a:solidFill>
              </a:rPr>
              <a:t>分科</a:t>
            </a:r>
            <a:r>
              <a:rPr lang="en-US" altLang="zh-TW" dirty="0">
                <a:solidFill>
                  <a:srgbClr val="152225"/>
                </a:solidFill>
              </a:rPr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15E8F2-D5BB-4D00-9A27-1D4A4D705F63}"/>
              </a:ext>
            </a:extLst>
          </p:cNvPr>
          <p:cNvSpPr txBox="1"/>
          <p:nvPr/>
        </p:nvSpPr>
        <p:spPr>
          <a:xfrm>
            <a:off x="8688956" y="112441"/>
            <a:ext cx="290977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rgbClr val="152225"/>
                </a:solidFill>
              </a:defRPr>
            </a:lvl1pPr>
          </a:lstStyle>
          <a:p>
            <a:r>
              <a:rPr lang="zh-TW" altLang="en-US" u="sng" dirty="0">
                <a:solidFill>
                  <a:srgbClr val="FF0000"/>
                </a:solidFill>
              </a:rPr>
              <a:t>進入科大管道</a:t>
            </a:r>
            <a:endParaRPr lang="en-US" altLang="zh-TW" u="sng" dirty="0">
              <a:solidFill>
                <a:srgbClr val="FF0000"/>
              </a:solidFill>
            </a:endParaRPr>
          </a:p>
          <a:p>
            <a:r>
              <a:rPr lang="zh-TW" altLang="en-US" b="0" dirty="0"/>
              <a:t>科技繁星 </a:t>
            </a:r>
            <a:r>
              <a:rPr lang="en-US" altLang="zh-TW" b="0" dirty="0"/>
              <a:t>(</a:t>
            </a:r>
            <a:r>
              <a:rPr lang="zh-TW" altLang="en-US" b="0" dirty="0"/>
              <a:t>在校成績</a:t>
            </a:r>
            <a:r>
              <a:rPr lang="en-US" altLang="zh-TW" b="0" dirty="0"/>
              <a:t>)</a:t>
            </a:r>
          </a:p>
          <a:p>
            <a:r>
              <a:rPr lang="zh-TW" altLang="en-US" b="0" dirty="0"/>
              <a:t>甄選入學 </a:t>
            </a:r>
            <a:r>
              <a:rPr lang="en-US" altLang="zh-TW" b="0" dirty="0"/>
              <a:t>(</a:t>
            </a:r>
            <a:r>
              <a:rPr lang="zh-TW" altLang="en-US" b="0" dirty="0"/>
              <a:t>統測</a:t>
            </a:r>
            <a:r>
              <a:rPr lang="en-US" altLang="zh-TW" b="0" dirty="0"/>
              <a:t>+</a:t>
            </a:r>
            <a:r>
              <a:rPr lang="zh-TW" altLang="en-US" b="0" dirty="0"/>
              <a:t>學檔</a:t>
            </a:r>
            <a:r>
              <a:rPr lang="en-US" altLang="zh-TW" b="0" dirty="0"/>
              <a:t>)</a:t>
            </a:r>
          </a:p>
          <a:p>
            <a:r>
              <a:rPr lang="zh-TW" altLang="en-US" b="0" dirty="0"/>
              <a:t>四技申請 </a:t>
            </a:r>
            <a:r>
              <a:rPr lang="en-US" altLang="zh-TW" b="0" dirty="0"/>
              <a:t>(</a:t>
            </a:r>
            <a:r>
              <a:rPr lang="zh-TW" altLang="en-US" b="0" dirty="0"/>
              <a:t>學測</a:t>
            </a:r>
            <a:r>
              <a:rPr lang="en-US" altLang="zh-TW" b="0" dirty="0"/>
              <a:t>+</a:t>
            </a:r>
            <a:r>
              <a:rPr lang="zh-TW" altLang="en-US" b="0" dirty="0"/>
              <a:t>學檔</a:t>
            </a:r>
            <a:r>
              <a:rPr lang="en-US" altLang="zh-TW" b="0" dirty="0"/>
              <a:t>)</a:t>
            </a:r>
          </a:p>
          <a:p>
            <a:r>
              <a:rPr lang="zh-TW" altLang="en-US" b="0" dirty="0"/>
              <a:t>登記分發 </a:t>
            </a:r>
            <a:r>
              <a:rPr lang="en-US" altLang="zh-TW" b="0" dirty="0"/>
              <a:t>(</a:t>
            </a:r>
            <a:r>
              <a:rPr lang="zh-TW" altLang="en-US" b="0" dirty="0"/>
              <a:t>統測</a:t>
            </a:r>
            <a:r>
              <a:rPr lang="en-US" altLang="zh-TW" b="0" dirty="0"/>
              <a:t>)</a:t>
            </a:r>
          </a:p>
          <a:p>
            <a:r>
              <a:rPr lang="zh-TW" altLang="en-US" b="0" dirty="0">
                <a:solidFill>
                  <a:srgbClr val="FF0000"/>
                </a:solidFill>
              </a:rPr>
              <a:t>技優甄審 </a:t>
            </a:r>
            <a:r>
              <a:rPr lang="en-US" altLang="zh-TW" b="0" dirty="0">
                <a:solidFill>
                  <a:srgbClr val="FF0000"/>
                </a:solidFill>
              </a:rPr>
              <a:t>(</a:t>
            </a:r>
            <a:r>
              <a:rPr lang="zh-TW" altLang="en-US" b="0" dirty="0">
                <a:solidFill>
                  <a:srgbClr val="FF0000"/>
                </a:solidFill>
              </a:rPr>
              <a:t>證照</a:t>
            </a:r>
            <a:r>
              <a:rPr lang="en-US" altLang="zh-TW" b="0" dirty="0">
                <a:solidFill>
                  <a:srgbClr val="FF0000"/>
                </a:solidFill>
              </a:rPr>
              <a:t>/</a:t>
            </a:r>
            <a:r>
              <a:rPr lang="zh-TW" altLang="en-US" b="0" dirty="0">
                <a:solidFill>
                  <a:srgbClr val="FF0000"/>
                </a:solidFill>
              </a:rPr>
              <a:t>競賽</a:t>
            </a:r>
            <a:r>
              <a:rPr lang="en-US" altLang="zh-TW" b="0" dirty="0">
                <a:solidFill>
                  <a:srgbClr val="FF0000"/>
                </a:solidFill>
              </a:rPr>
              <a:t>+</a:t>
            </a:r>
            <a:r>
              <a:rPr lang="zh-TW" altLang="en-US" b="0" dirty="0">
                <a:solidFill>
                  <a:srgbClr val="FF0000"/>
                </a:solidFill>
              </a:rPr>
              <a:t>學檔</a:t>
            </a:r>
            <a:r>
              <a:rPr lang="en-US" altLang="zh-TW" b="0" dirty="0">
                <a:solidFill>
                  <a:srgbClr val="FF0000"/>
                </a:solidFill>
              </a:rPr>
              <a:t>)</a:t>
            </a:r>
          </a:p>
          <a:p>
            <a:r>
              <a:rPr lang="zh-TW" altLang="en-US" b="0" dirty="0">
                <a:solidFill>
                  <a:srgbClr val="FF0000"/>
                </a:solidFill>
              </a:rPr>
              <a:t>技優保送 </a:t>
            </a:r>
            <a:r>
              <a:rPr lang="en-US" altLang="zh-TW" b="0" dirty="0">
                <a:solidFill>
                  <a:srgbClr val="FF0000"/>
                </a:solidFill>
              </a:rPr>
              <a:t>(</a:t>
            </a:r>
            <a:r>
              <a:rPr lang="zh-TW" altLang="en-US" b="0" dirty="0">
                <a:solidFill>
                  <a:srgbClr val="FF0000"/>
                </a:solidFill>
              </a:rPr>
              <a:t>競賽</a:t>
            </a:r>
            <a:r>
              <a:rPr lang="en-US" altLang="zh-TW" b="0" dirty="0">
                <a:solidFill>
                  <a:srgbClr val="FF0000"/>
                </a:solidFill>
              </a:rPr>
              <a:t>)</a:t>
            </a:r>
          </a:p>
          <a:p>
            <a:r>
              <a:rPr lang="zh-TW" altLang="en-US" b="0" dirty="0">
                <a:solidFill>
                  <a:srgbClr val="FF0000"/>
                </a:solidFill>
              </a:rPr>
              <a:t>新五專模式 </a:t>
            </a:r>
            <a:endParaRPr lang="en-US" altLang="zh-TW" b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155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BAFB98C-4E14-4CE8-84F7-2E2839CAA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spc="69" dirty="0" err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王漢宗特黑體"/>
                <a:sym typeface="王漢宗特黑體"/>
              </a:rPr>
              <a:t>國中在學什麼？高中在學什麼</a:t>
            </a:r>
            <a:r>
              <a:rPr lang="en-US" sz="4400" b="1" spc="69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王漢宗特黑體"/>
                <a:sym typeface="王漢宗特黑體"/>
              </a:rPr>
              <a:t>？</a:t>
            </a:r>
            <a:endParaRPr 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C536586-37DB-4891-93C5-7510BCF439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800"/>
              </a:spcBef>
            </a:pPr>
            <a:r>
              <a:rPr lang="zh-TW" altLang="en-US" dirty="0"/>
              <a:t>國中、普通型高中：國文、英文、公民、地理、歷史、數學、理化、生物、地科。</a:t>
            </a:r>
          </a:p>
          <a:p>
            <a:pPr>
              <a:spcBef>
                <a:spcPts val="800"/>
              </a:spcBef>
            </a:pPr>
            <a:r>
              <a:rPr lang="zh-TW" altLang="en-US" dirty="0"/>
              <a:t>普通型高級中等學校 </a:t>
            </a:r>
            <a:r>
              <a:rPr lang="en-US" altLang="zh-TW" dirty="0"/>
              <a:t>(</a:t>
            </a:r>
            <a:r>
              <a:rPr lang="zh-TW" altLang="en-US" dirty="0"/>
              <a:t>高中</a:t>
            </a:r>
            <a:r>
              <a:rPr lang="en-US" altLang="zh-TW" dirty="0"/>
              <a:t>)</a:t>
            </a:r>
          </a:p>
          <a:p>
            <a:pPr lvl="1">
              <a:spcBef>
                <a:spcPts val="800"/>
              </a:spcBef>
            </a:pPr>
            <a:r>
              <a:rPr lang="zh-TW" altLang="en-US" sz="2200" dirty="0"/>
              <a:t>協助學生試探不同學科性向，強調通識能力，作為未來的學術預備基礎</a:t>
            </a:r>
          </a:p>
          <a:p>
            <a:pPr>
              <a:spcBef>
                <a:spcPts val="800"/>
              </a:spcBef>
            </a:pPr>
            <a:r>
              <a:rPr lang="zh-TW" altLang="en-US" dirty="0"/>
              <a:t>技術型高級中等學校 </a:t>
            </a:r>
            <a:r>
              <a:rPr lang="en-US" altLang="zh-TW" dirty="0"/>
              <a:t>(</a:t>
            </a:r>
            <a:r>
              <a:rPr lang="zh-TW" altLang="en-US" dirty="0"/>
              <a:t>高職</a:t>
            </a:r>
            <a:r>
              <a:rPr lang="en-US" altLang="zh-TW" dirty="0"/>
              <a:t>) </a:t>
            </a:r>
          </a:p>
          <a:p>
            <a:pPr lvl="1">
              <a:spcBef>
                <a:spcPts val="800"/>
              </a:spcBef>
            </a:pPr>
            <a:r>
              <a:rPr lang="zh-TW" altLang="en-US" sz="2200" dirty="0"/>
              <a:t>以培養學生專業實務技能、職業道德與素養為主，提升進入職場就業力</a:t>
            </a:r>
          </a:p>
          <a:p>
            <a:pPr>
              <a:spcBef>
                <a:spcPts val="800"/>
              </a:spcBef>
            </a:pPr>
            <a:endParaRPr lang="en-US" dirty="0"/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771BE18B-8BCC-4BBB-A5B8-C5E4ED2F935B}"/>
              </a:ext>
            </a:extLst>
          </p:cNvPr>
          <p:cNvGrpSpPr/>
          <p:nvPr/>
        </p:nvGrpSpPr>
        <p:grpSpPr>
          <a:xfrm>
            <a:off x="7242629" y="4613261"/>
            <a:ext cx="5686184" cy="4455219"/>
            <a:chOff x="7581143" y="4704159"/>
            <a:chExt cx="11407929" cy="8938300"/>
          </a:xfrm>
        </p:grpSpPr>
        <p:sp>
          <p:nvSpPr>
            <p:cNvPr id="6" name="Freeform 2">
              <a:extLst>
                <a:ext uri="{FF2B5EF4-FFF2-40B4-BE49-F238E27FC236}">
                  <a16:creationId xmlns:a16="http://schemas.microsoft.com/office/drawing/2014/main" id="{B4AB9489-5541-4D5C-A5E8-DAC697D9978C}"/>
                </a:ext>
              </a:extLst>
            </p:cNvPr>
            <p:cNvSpPr/>
            <p:nvPr/>
          </p:nvSpPr>
          <p:spPr>
            <a:xfrm>
              <a:off x="7581143" y="5598892"/>
              <a:ext cx="11407929" cy="8043567"/>
            </a:xfrm>
            <a:custGeom>
              <a:avLst/>
              <a:gdLst/>
              <a:ahLst/>
              <a:cxnLst/>
              <a:rect l="l" t="t" r="r" b="b"/>
              <a:pathLst>
                <a:path w="9140417" h="8043567">
                  <a:moveTo>
                    <a:pt x="0" y="0"/>
                  </a:moveTo>
                  <a:lnTo>
                    <a:pt x="9140417" y="0"/>
                  </a:lnTo>
                  <a:lnTo>
                    <a:pt x="9140417" y="8043567"/>
                  </a:lnTo>
                  <a:lnTo>
                    <a:pt x="0" y="80435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209AD329-34F7-4EDF-9590-0A984326183B}"/>
                </a:ext>
              </a:extLst>
            </p:cNvPr>
            <p:cNvSpPr/>
            <p:nvPr/>
          </p:nvSpPr>
          <p:spPr>
            <a:xfrm>
              <a:off x="11744194" y="4704159"/>
              <a:ext cx="4114121" cy="4054280"/>
            </a:xfrm>
            <a:custGeom>
              <a:avLst/>
              <a:gdLst/>
              <a:ahLst/>
              <a:cxnLst/>
              <a:rect l="l" t="t" r="r" b="b"/>
              <a:pathLst>
                <a:path w="4175535" h="4114800">
                  <a:moveTo>
                    <a:pt x="0" y="0"/>
                  </a:moveTo>
                  <a:lnTo>
                    <a:pt x="4175535" y="0"/>
                  </a:lnTo>
                  <a:lnTo>
                    <a:pt x="4175535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9" name="Freeform 11">
            <a:extLst>
              <a:ext uri="{FF2B5EF4-FFF2-40B4-BE49-F238E27FC236}">
                <a16:creationId xmlns:a16="http://schemas.microsoft.com/office/drawing/2014/main" id="{7F50680C-5819-4C06-8E9E-24562A8D5D80}"/>
              </a:ext>
            </a:extLst>
          </p:cNvPr>
          <p:cNvSpPr/>
          <p:nvPr/>
        </p:nvSpPr>
        <p:spPr>
          <a:xfrm rot="10800000" flipH="1">
            <a:off x="0" y="4159486"/>
            <a:ext cx="4920343" cy="2928370"/>
          </a:xfrm>
          <a:custGeom>
            <a:avLst/>
            <a:gdLst/>
            <a:ahLst/>
            <a:cxnLst/>
            <a:rect l="l" t="t" r="r" b="b"/>
            <a:pathLst>
              <a:path w="8059750" h="4796806">
                <a:moveTo>
                  <a:pt x="0" y="0"/>
                </a:moveTo>
                <a:lnTo>
                  <a:pt x="8059750" y="0"/>
                </a:lnTo>
                <a:lnTo>
                  <a:pt x="8059750" y="4796806"/>
                </a:lnTo>
                <a:lnTo>
                  <a:pt x="0" y="479680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1" name="Freeform 23">
            <a:extLst>
              <a:ext uri="{FF2B5EF4-FFF2-40B4-BE49-F238E27FC236}">
                <a16:creationId xmlns:a16="http://schemas.microsoft.com/office/drawing/2014/main" id="{E8FD9434-B104-4390-AEA4-01B1EA98D350}"/>
              </a:ext>
            </a:extLst>
          </p:cNvPr>
          <p:cNvSpPr/>
          <p:nvPr/>
        </p:nvSpPr>
        <p:spPr>
          <a:xfrm rot="-9510739">
            <a:off x="10533539" y="-1967107"/>
            <a:ext cx="3316919" cy="3160119"/>
          </a:xfrm>
          <a:custGeom>
            <a:avLst/>
            <a:gdLst/>
            <a:ahLst/>
            <a:cxnLst/>
            <a:rect l="l" t="t" r="r" b="b"/>
            <a:pathLst>
              <a:path w="6015263" h="5730905">
                <a:moveTo>
                  <a:pt x="0" y="0"/>
                </a:moveTo>
                <a:lnTo>
                  <a:pt x="6015264" y="0"/>
                </a:lnTo>
                <a:lnTo>
                  <a:pt x="6015264" y="5730906"/>
                </a:lnTo>
                <a:lnTo>
                  <a:pt x="0" y="57309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</p:spTree>
    <p:extLst>
      <p:ext uri="{BB962C8B-B14F-4D97-AF65-F5344CB8AC3E}">
        <p14:creationId xmlns:p14="http://schemas.microsoft.com/office/powerpoint/2010/main" val="3180527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EF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2">
            <a:extLst>
              <a:ext uri="{FF2B5EF4-FFF2-40B4-BE49-F238E27FC236}">
                <a16:creationId xmlns:a16="http://schemas.microsoft.com/office/drawing/2014/main" id="{46DEA578-BF38-4116-8D02-B4D843A6CF22}"/>
              </a:ext>
            </a:extLst>
          </p:cNvPr>
          <p:cNvSpPr/>
          <p:nvPr/>
        </p:nvSpPr>
        <p:spPr>
          <a:xfrm rot="243045">
            <a:off x="-3690859" y="2230153"/>
            <a:ext cx="7381718" cy="5610106"/>
          </a:xfrm>
          <a:custGeom>
            <a:avLst/>
            <a:gdLst/>
            <a:ahLst/>
            <a:cxnLst/>
            <a:rect l="l" t="t" r="r" b="b"/>
            <a:pathLst>
              <a:path w="9889586" h="7516085">
                <a:moveTo>
                  <a:pt x="0" y="0"/>
                </a:moveTo>
                <a:lnTo>
                  <a:pt x="9889586" y="0"/>
                </a:lnTo>
                <a:lnTo>
                  <a:pt x="9889586" y="7516085"/>
                </a:lnTo>
                <a:lnTo>
                  <a:pt x="0" y="751608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563C82-2942-41E6-8C72-9BE5578BD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325563"/>
          </a:xfrm>
        </p:spPr>
        <p:txBody>
          <a:bodyPr/>
          <a:lstStyle/>
          <a:p>
            <a:r>
              <a:rPr lang="en-US" b="1" dirty="0">
                <a:latin typeface="+mn-ea"/>
                <a:ea typeface="+mn-ea"/>
              </a:rPr>
              <a:t>108</a:t>
            </a:r>
            <a:r>
              <a:rPr lang="zh-TW" altLang="en-US" b="1" dirty="0">
                <a:latin typeface="+mn-ea"/>
                <a:ea typeface="+mn-ea"/>
              </a:rPr>
              <a:t>課綱下的高中學分規定</a:t>
            </a:r>
            <a:endParaRPr lang="en-US" b="1" dirty="0">
              <a:latin typeface="+mn-ea"/>
              <a:ea typeface="+mn-ea"/>
            </a:endParaRPr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2F5A28F8-3637-4C98-B6B5-F27BB58D4B1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3284978"/>
              </p:ext>
            </p:extLst>
          </p:nvPr>
        </p:nvGraphicFramePr>
        <p:xfrm>
          <a:off x="838200" y="1519238"/>
          <a:ext cx="10515599" cy="4991100"/>
        </p:xfrm>
        <a:graphic>
          <a:graphicData uri="http://schemas.openxmlformats.org/drawingml/2006/table">
            <a:tbl>
              <a:tblPr/>
              <a:tblGrid>
                <a:gridCol w="20559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68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763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763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endParaRPr lang="en-US" sz="105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4423"/>
                        </a:lnSpc>
                        <a:defRPr/>
                      </a:pPr>
                      <a:endParaRPr lang="en-US" sz="1100"/>
                    </a:p>
                  </a:txBody>
                  <a:tcPr marL="95250" marR="95250" marT="95250" marB="95250" anchor="ctr">
                    <a:lnL w="19050" cap="flat" cmpd="sng" algn="ctr">
                      <a:solidFill>
                        <a:srgbClr val="572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72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72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2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72E1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2400" b="1" dirty="0" err="1">
                          <a:solidFill>
                            <a:srgbClr val="FDFDFD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王漢宗特黑體"/>
                          <a:sym typeface="王漢宗特黑體"/>
                        </a:rPr>
                        <a:t>普通型高中</a:t>
                      </a:r>
                      <a:endParaRPr lang="en-US" sz="105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2400" b="1" dirty="0" err="1">
                          <a:solidFill>
                            <a:srgbClr val="FDFDFD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王漢宗特黑體"/>
                          <a:sym typeface="王漢宗特黑體"/>
                        </a:rPr>
                        <a:t>技術型高中</a:t>
                      </a:r>
                      <a:r>
                        <a:rPr lang="en-US" sz="2400" b="1" dirty="0">
                          <a:solidFill>
                            <a:srgbClr val="FDFDFD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王漢宗特黑體"/>
                          <a:sym typeface="王漢宗特黑體"/>
                        </a:rPr>
                        <a:t> </a:t>
                      </a:r>
                      <a:endParaRPr lang="en-US" sz="105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王漢宗特黑體"/>
                          <a:sym typeface="王漢宗特黑體"/>
                        </a:rPr>
                        <a:t>部訂必修</a:t>
                      </a:r>
                      <a:endParaRPr lang="en-US" sz="105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王漢宗特黑體"/>
                          <a:sym typeface="王漢宗特黑體"/>
                        </a:rPr>
                        <a:t>一般科目</a:t>
                      </a:r>
                      <a:endParaRPr lang="en-US" sz="105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王漢宗特黑體"/>
                          <a:sym typeface="王漢宗特黑體"/>
                        </a:rPr>
                        <a:t>120學分</a:t>
                      </a:r>
                      <a:endParaRPr lang="en-US" sz="105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王漢宗特黑體"/>
                          <a:sym typeface="王漢宗特黑體"/>
                        </a:rPr>
                        <a:t>68-78學分</a:t>
                      </a:r>
                      <a:endParaRPr lang="en-US" sz="105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ctr">
                        <a:lnSpc>
                          <a:spcPts val="4423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王漢宗特黑體"/>
                          <a:ea typeface="王漢宗特黑體"/>
                          <a:cs typeface="王漢宗特黑體"/>
                          <a:sym typeface="王漢宗特黑體"/>
                        </a:rPr>
                        <a:t>部訂必修</a:t>
                      </a:r>
                      <a:endParaRPr lang="en-US" sz="1100"/>
                    </a:p>
                  </a:txBody>
                  <a:tcPr marL="95250" marR="95250" marT="95250" marB="95250" anchor="ctr">
                    <a:lnL w="19050" cap="flat" cmpd="sng" algn="ctr">
                      <a:solidFill>
                        <a:srgbClr val="572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72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72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2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王漢宗特黑體"/>
                          <a:sym typeface="王漢宗特黑體"/>
                        </a:rPr>
                        <a:t>專業科目*</a:t>
                      </a:r>
                      <a:endParaRPr lang="en-US" sz="105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>
                          <a:solidFill>
                            <a:srgbClr val="FF313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王漢宗特黑體"/>
                          <a:sym typeface="王漢宗特黑體"/>
                        </a:rPr>
                        <a:t>實習科目*</a:t>
                      </a:r>
                    </a:p>
                  </a:txBody>
                  <a:tcPr marL="95250" marR="95250" marT="95250" marB="95250" anchor="ctr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王漢宗特黑體"/>
                          <a:sym typeface="王漢宗特黑體"/>
                        </a:rPr>
                        <a:t>－</a:t>
                      </a:r>
                      <a:endParaRPr lang="en-US" sz="105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2400" dirty="0">
                          <a:solidFill>
                            <a:srgbClr val="FF313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王漢宗特黑體"/>
                          <a:sym typeface="王漢宗特黑體"/>
                        </a:rPr>
                        <a:t>45-60學分</a:t>
                      </a:r>
                      <a:endParaRPr lang="en-US" sz="105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ctr">
                        <a:lnSpc>
                          <a:spcPts val="4423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王漢宗特黑體"/>
                          <a:ea typeface="王漢宗特黑體"/>
                          <a:cs typeface="王漢宗特黑體"/>
                          <a:sym typeface="王漢宗特黑體"/>
                        </a:rPr>
                        <a:t>部訂必修</a:t>
                      </a:r>
                      <a:endParaRPr lang="en-US" sz="1100"/>
                    </a:p>
                  </a:txBody>
                  <a:tcPr marL="95250" marR="95250" marT="95250" marB="95250" anchor="ctr">
                    <a:lnL w="19050" cap="flat" cmpd="sng" algn="ctr">
                      <a:solidFill>
                        <a:srgbClr val="572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72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72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2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王漢宗特黑體"/>
                          <a:sym typeface="王漢宗特黑體"/>
                        </a:rPr>
                        <a:t>學分數</a:t>
                      </a:r>
                      <a:endParaRPr lang="en-US" sz="105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王漢宗特黑體"/>
                          <a:sym typeface="王漢宗特黑體"/>
                        </a:rPr>
                        <a:t>120學分</a:t>
                      </a:r>
                      <a:endParaRPr lang="en-US" sz="105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王漢宗特黑體"/>
                          <a:sym typeface="王漢宗特黑體"/>
                        </a:rPr>
                        <a:t>113-138學分</a:t>
                      </a:r>
                      <a:endParaRPr lang="en-US" sz="105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王漢宗特黑體"/>
                          <a:sym typeface="王漢宗特黑體"/>
                        </a:rPr>
                        <a:t>校訂必修</a:t>
                      </a:r>
                      <a:br>
                        <a:rPr lang="en-US" sz="240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王漢宗特黑體"/>
                          <a:sym typeface="王漢宗特黑體"/>
                        </a:rPr>
                      </a:b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王漢宗特黑體"/>
                          <a:sym typeface="王漢宗特黑體"/>
                        </a:rPr>
                        <a:t>及選修</a:t>
                      </a:r>
                      <a:endParaRPr lang="en-US" sz="105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王漢宗特黑體"/>
                          <a:sym typeface="王漢宗特黑體"/>
                        </a:rPr>
                        <a:t>一般科目</a:t>
                      </a:r>
                      <a:endParaRPr lang="en-US" sz="105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王漢宗特黑體"/>
                          <a:sym typeface="王漢宗特黑體"/>
                        </a:rPr>
                        <a:t>專精科目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王漢宗特黑體"/>
                          <a:sym typeface="王漢宗特黑體"/>
                        </a:rPr>
                        <a:t>專業科目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王漢宗特黑體"/>
                          <a:sym typeface="王漢宗特黑體"/>
                        </a:rPr>
                        <a:t>實習科目</a:t>
                      </a:r>
                    </a:p>
                  </a:txBody>
                  <a:tcPr marL="95250" marR="95250" marT="95250" marB="95250" anchor="ctr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王漢宗特黑體"/>
                          <a:sym typeface="王漢宗特黑體"/>
                        </a:rPr>
                        <a:t>校訂必修</a:t>
                      </a:r>
                      <a:endParaRPr lang="en-US" sz="105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王漢宗特黑體"/>
                          <a:sym typeface="王漢宗特黑體"/>
                        </a:rPr>
                        <a:t>4-8學分</a:t>
                      </a:r>
                    </a:p>
                  </a:txBody>
                  <a:tcPr marL="95250" marR="95250" marT="95250" marB="95250" anchor="ctr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王漢宗特黑體"/>
                          <a:sym typeface="王漢宗特黑體"/>
                        </a:rPr>
                        <a:t>42-79學分</a:t>
                      </a:r>
                      <a:endParaRPr lang="en-US" sz="105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王漢宗特黑體"/>
                          <a:sym typeface="王漢宗特黑體"/>
                        </a:rPr>
                        <a:t>(各校需訂定2-6學分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dirty="0" err="1">
                          <a:solidFill>
                            <a:srgbClr val="FF313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王漢宗特黑體"/>
                          <a:sym typeface="王漢宗特黑體"/>
                        </a:rPr>
                        <a:t>專題實作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王漢宗特黑體"/>
                          <a:sym typeface="王漢宗特黑體"/>
                        </a:rPr>
                        <a:t>為校訂必修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王漢宗特黑體"/>
                          <a:sym typeface="王漢宗特黑體"/>
                        </a:rPr>
                        <a:t>)</a:t>
                      </a:r>
                    </a:p>
                  </a:txBody>
                  <a:tcPr marL="95250" marR="95250" marT="95250" marB="95250" anchor="ctr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ctr">
                        <a:lnSpc>
                          <a:spcPts val="4423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王漢宗特黑體"/>
                          <a:ea typeface="王漢宗特黑體"/>
                          <a:cs typeface="王漢宗特黑體"/>
                          <a:sym typeface="王漢宗特黑體"/>
                        </a:rPr>
                        <a:t>校訂必修及選修</a:t>
                      </a:r>
                      <a:endParaRPr lang="en-US" sz="1100"/>
                    </a:p>
                  </a:txBody>
                  <a:tcPr marL="95250" marR="95250" marT="95250" marB="95250" anchor="ctr">
                    <a:lnL w="19050" cap="flat" cmpd="sng" algn="ctr">
                      <a:solidFill>
                        <a:srgbClr val="572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72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72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2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4423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王漢宗特黑體"/>
                          <a:ea typeface="王漢宗特黑體"/>
                          <a:cs typeface="王漢宗特黑體"/>
                          <a:sym typeface="王漢宗特黑體"/>
                        </a:rPr>
                        <a:t>一般科目</a:t>
                      </a:r>
                      <a:endParaRPr lang="en-US" sz="1100"/>
                    </a:p>
                    <a:p>
                      <a:pPr algn="ctr">
                        <a:lnSpc>
                          <a:spcPts val="4423"/>
                        </a:lnSpc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王漢宗特黑體"/>
                          <a:ea typeface="王漢宗特黑體"/>
                          <a:cs typeface="王漢宗特黑體"/>
                          <a:sym typeface="王漢宗特黑體"/>
                        </a:rPr>
                        <a:t>專精科目</a:t>
                      </a:r>
                    </a:p>
                    <a:p>
                      <a:pPr algn="ctr">
                        <a:lnSpc>
                          <a:spcPts val="4423"/>
                        </a:lnSpc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王漢宗特黑體"/>
                          <a:ea typeface="王漢宗特黑體"/>
                          <a:cs typeface="王漢宗特黑體"/>
                          <a:sym typeface="王漢宗特黑體"/>
                        </a:rPr>
                        <a:t>專業科目</a:t>
                      </a:r>
                    </a:p>
                    <a:p>
                      <a:pPr algn="ctr">
                        <a:lnSpc>
                          <a:spcPts val="4423"/>
                        </a:lnSpc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王漢宗特黑體"/>
                          <a:ea typeface="王漢宗特黑體"/>
                          <a:cs typeface="王漢宗特黑體"/>
                          <a:sym typeface="王漢宗特黑體"/>
                        </a:rPr>
                        <a:t>實習科目</a:t>
                      </a:r>
                    </a:p>
                  </a:txBody>
                  <a:tcPr marL="95250" marR="95250" marT="95250" marB="95250" anchor="ctr">
                    <a:lnL w="19050" cap="flat" cmpd="sng" algn="ctr">
                      <a:solidFill>
                        <a:srgbClr val="572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72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72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2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王漢宗特黑體"/>
                          <a:sym typeface="王漢宗特黑體"/>
                        </a:rPr>
                        <a:t>選修</a:t>
                      </a:r>
                      <a:endParaRPr lang="en-US" sz="105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王漢宗特黑體"/>
                          <a:sym typeface="王漢宗特黑體"/>
                        </a:rPr>
                        <a:t>54-58學分</a:t>
                      </a:r>
                    </a:p>
                  </a:txBody>
                  <a:tcPr marL="95250" marR="95250" marT="95250" marB="95250" anchor="ctr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4423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王漢宗特黑體"/>
                          <a:ea typeface="王漢宗特黑體"/>
                          <a:cs typeface="王漢宗特黑體"/>
                          <a:sym typeface="王漢宗特黑體"/>
                        </a:rPr>
                        <a:t>42-79學分</a:t>
                      </a:r>
                      <a:endParaRPr lang="en-US" sz="1100"/>
                    </a:p>
                    <a:p>
                      <a:pPr algn="ctr">
                        <a:lnSpc>
                          <a:spcPts val="4423"/>
                        </a:lnSpc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王漢宗特黑體"/>
                          <a:ea typeface="王漢宗特黑體"/>
                          <a:cs typeface="王漢宗特黑體"/>
                          <a:sym typeface="王漢宗特黑體"/>
                        </a:rPr>
                        <a:t>(各校需訂定2-6學分</a:t>
                      </a:r>
                    </a:p>
                    <a:p>
                      <a:pPr algn="ctr">
                        <a:lnSpc>
                          <a:spcPts val="4423"/>
                        </a:lnSpc>
                      </a:pPr>
                      <a:r>
                        <a:rPr lang="en-US" sz="2799">
                          <a:solidFill>
                            <a:srgbClr val="FF3131"/>
                          </a:solidFill>
                          <a:latin typeface="王漢宗特黑體"/>
                          <a:ea typeface="王漢宗特黑體"/>
                          <a:cs typeface="王漢宗特黑體"/>
                          <a:sym typeface="王漢宗特黑體"/>
                        </a:rPr>
                        <a:t>專題實作</a:t>
                      </a:r>
                      <a:r>
                        <a:rPr lang="en-US" sz="2799">
                          <a:solidFill>
                            <a:srgbClr val="000000"/>
                          </a:solidFill>
                          <a:latin typeface="王漢宗特黑體"/>
                          <a:ea typeface="王漢宗特黑體"/>
                          <a:cs typeface="王漢宗特黑體"/>
                          <a:sym typeface="王漢宗特黑體"/>
                        </a:rPr>
                        <a:t>為校訂必修)</a:t>
                      </a:r>
                    </a:p>
                  </a:txBody>
                  <a:tcPr marL="95250" marR="95250" marT="95250" marB="95250" anchor="ctr">
                    <a:lnL w="19050" cap="flat" cmpd="sng" algn="ctr">
                      <a:solidFill>
                        <a:srgbClr val="572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72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72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2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ctr">
                        <a:lnSpc>
                          <a:spcPts val="4423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王漢宗特黑體"/>
                          <a:ea typeface="王漢宗特黑體"/>
                          <a:cs typeface="王漢宗特黑體"/>
                          <a:sym typeface="王漢宗特黑體"/>
                        </a:rPr>
                        <a:t>校訂必修及選修</a:t>
                      </a:r>
                      <a:endParaRPr lang="en-US" sz="1100"/>
                    </a:p>
                  </a:txBody>
                  <a:tcPr marL="95250" marR="95250" marT="95250" marB="95250" anchor="ctr">
                    <a:lnL w="19050" cap="flat" cmpd="sng" algn="ctr">
                      <a:solidFill>
                        <a:srgbClr val="572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72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72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2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王漢宗特黑體"/>
                          <a:sym typeface="王漢宗特黑體"/>
                        </a:rPr>
                        <a:t>學分數</a:t>
                      </a:r>
                      <a:endParaRPr lang="en-US" sz="105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王漢宗特黑體"/>
                          <a:sym typeface="王漢宗特黑體"/>
                        </a:rPr>
                        <a:t>62學分</a:t>
                      </a:r>
                      <a:endParaRPr lang="en-US" sz="105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王漢宗特黑體"/>
                          <a:sym typeface="王漢宗特黑體"/>
                        </a:rPr>
                        <a:t>42-79學分</a:t>
                      </a:r>
                      <a:endParaRPr lang="en-US" sz="105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0" marR="95250" marT="95250" marB="95250" anchor="ctr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Freeform 12">
            <a:extLst>
              <a:ext uri="{FF2B5EF4-FFF2-40B4-BE49-F238E27FC236}">
                <a16:creationId xmlns:a16="http://schemas.microsoft.com/office/drawing/2014/main" id="{27CC8706-8320-45EE-A03C-82C53A1D0ED5}"/>
              </a:ext>
            </a:extLst>
          </p:cNvPr>
          <p:cNvSpPr/>
          <p:nvPr/>
        </p:nvSpPr>
        <p:spPr>
          <a:xfrm rot="249714">
            <a:off x="10390365" y="-750437"/>
            <a:ext cx="2782051" cy="2114359"/>
          </a:xfrm>
          <a:custGeom>
            <a:avLst/>
            <a:gdLst/>
            <a:ahLst/>
            <a:cxnLst/>
            <a:rect l="l" t="t" r="r" b="b"/>
            <a:pathLst>
              <a:path w="9889586" h="7516085">
                <a:moveTo>
                  <a:pt x="0" y="0"/>
                </a:moveTo>
                <a:lnTo>
                  <a:pt x="9889586" y="0"/>
                </a:lnTo>
                <a:lnTo>
                  <a:pt x="9889586" y="7516085"/>
                </a:lnTo>
                <a:lnTo>
                  <a:pt x="0" y="751608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</p:spTree>
    <p:extLst>
      <p:ext uri="{BB962C8B-B14F-4D97-AF65-F5344CB8AC3E}">
        <p14:creationId xmlns:p14="http://schemas.microsoft.com/office/powerpoint/2010/main" val="2943654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ble">
            <a:extLst>
              <a:ext uri="{FF2B5EF4-FFF2-40B4-BE49-F238E27FC236}">
                <a16:creationId xmlns:a16="http://schemas.microsoft.com/office/drawing/2014/main" id="{DFD62317-185C-4334-847E-9484B403F8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5921"/>
          <a:stretch/>
        </p:blipFill>
        <p:spPr>
          <a:xfrm>
            <a:off x="1052265" y="231055"/>
            <a:ext cx="10087470" cy="6395889"/>
          </a:xfrm>
          <a:prstGeom prst="rect">
            <a:avLst/>
          </a:prstGeom>
        </p:spPr>
      </p:pic>
      <p:sp>
        <p:nvSpPr>
          <p:cNvPr id="5" name="TextBox 3">
            <a:extLst>
              <a:ext uri="{FF2B5EF4-FFF2-40B4-BE49-F238E27FC236}">
                <a16:creationId xmlns:a16="http://schemas.microsoft.com/office/drawing/2014/main" id="{73D5385B-EEE3-423C-B39B-6CE2E1CEAFF6}"/>
              </a:ext>
            </a:extLst>
          </p:cNvPr>
          <p:cNvSpPr txBox="1"/>
          <p:nvPr/>
        </p:nvSpPr>
        <p:spPr>
          <a:xfrm>
            <a:off x="6835638" y="6605559"/>
            <a:ext cx="5356362" cy="252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n-US" sz="1400" u="sng" spc="16" dirty="0">
                <a:solidFill>
                  <a:schemeClr val="accent3"/>
                </a:solidFill>
                <a:latin typeface="Arial"/>
                <a:hlinkClick r:id="rId3" tooltip="http://library.yuda-cloudstudy.com.tw/submenu/index/ascrip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http://library.yuda-cloudstudy.com.tw/submenu/index/ascription </a:t>
            </a:r>
          </a:p>
        </p:txBody>
      </p:sp>
      <p:sp>
        <p:nvSpPr>
          <p:cNvPr id="12" name="Freeform 25">
            <a:extLst>
              <a:ext uri="{FF2B5EF4-FFF2-40B4-BE49-F238E27FC236}">
                <a16:creationId xmlns:a16="http://schemas.microsoft.com/office/drawing/2014/main" id="{D568A5EC-EEB5-4A61-8940-D2B280B8CA22}"/>
              </a:ext>
            </a:extLst>
          </p:cNvPr>
          <p:cNvSpPr/>
          <p:nvPr/>
        </p:nvSpPr>
        <p:spPr>
          <a:xfrm rot="20347622">
            <a:off x="10247826" y="4403035"/>
            <a:ext cx="1218863" cy="924120"/>
          </a:xfrm>
          <a:custGeom>
            <a:avLst/>
            <a:gdLst/>
            <a:ahLst/>
            <a:cxnLst/>
            <a:rect l="l" t="t" r="r" b="b"/>
            <a:pathLst>
              <a:path w="1729671" h="1311405">
                <a:moveTo>
                  <a:pt x="0" y="0"/>
                </a:moveTo>
                <a:lnTo>
                  <a:pt x="1729671" y="0"/>
                </a:lnTo>
                <a:lnTo>
                  <a:pt x="1729671" y="1311406"/>
                </a:lnTo>
                <a:lnTo>
                  <a:pt x="0" y="13114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2E7E0357-091E-48BE-AEBC-2C4C5109956D}"/>
              </a:ext>
            </a:extLst>
          </p:cNvPr>
          <p:cNvSpPr/>
          <p:nvPr/>
        </p:nvSpPr>
        <p:spPr>
          <a:xfrm>
            <a:off x="11139735" y="5513970"/>
            <a:ext cx="699814" cy="1010230"/>
          </a:xfrm>
          <a:custGeom>
            <a:avLst/>
            <a:gdLst/>
            <a:ahLst/>
            <a:cxnLst/>
            <a:rect l="l" t="t" r="r" b="b"/>
            <a:pathLst>
              <a:path w="877170" h="1266256">
                <a:moveTo>
                  <a:pt x="0" y="0"/>
                </a:moveTo>
                <a:lnTo>
                  <a:pt x="877170" y="0"/>
                </a:lnTo>
                <a:lnTo>
                  <a:pt x="877170" y="1266256"/>
                </a:lnTo>
                <a:lnTo>
                  <a:pt x="0" y="126625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28">
            <a:extLst>
              <a:ext uri="{FF2B5EF4-FFF2-40B4-BE49-F238E27FC236}">
                <a16:creationId xmlns:a16="http://schemas.microsoft.com/office/drawing/2014/main" id="{012E32CD-76F1-438F-B03E-A9F119BC7F61}"/>
              </a:ext>
            </a:extLst>
          </p:cNvPr>
          <p:cNvSpPr/>
          <p:nvPr/>
        </p:nvSpPr>
        <p:spPr>
          <a:xfrm rot="12215909">
            <a:off x="10884283" y="-484117"/>
            <a:ext cx="1910530" cy="1252619"/>
          </a:xfrm>
          <a:custGeom>
            <a:avLst/>
            <a:gdLst/>
            <a:ahLst/>
            <a:cxnLst/>
            <a:rect l="l" t="t" r="r" b="b"/>
            <a:pathLst>
              <a:path w="8153985" h="3231943">
                <a:moveTo>
                  <a:pt x="0" y="0"/>
                </a:moveTo>
                <a:lnTo>
                  <a:pt x="8153984" y="0"/>
                </a:lnTo>
                <a:lnTo>
                  <a:pt x="8153984" y="3231943"/>
                </a:lnTo>
                <a:lnTo>
                  <a:pt x="0" y="323194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9" name="Freeform 28">
            <a:extLst>
              <a:ext uri="{FF2B5EF4-FFF2-40B4-BE49-F238E27FC236}">
                <a16:creationId xmlns:a16="http://schemas.microsoft.com/office/drawing/2014/main" id="{C81C7D2F-5F3D-49C2-BDDF-60E7F18A237D}"/>
              </a:ext>
            </a:extLst>
          </p:cNvPr>
          <p:cNvSpPr/>
          <p:nvPr/>
        </p:nvSpPr>
        <p:spPr>
          <a:xfrm rot="18204734">
            <a:off x="-801052" y="-367475"/>
            <a:ext cx="1910530" cy="1252619"/>
          </a:xfrm>
          <a:custGeom>
            <a:avLst/>
            <a:gdLst/>
            <a:ahLst/>
            <a:cxnLst/>
            <a:rect l="l" t="t" r="r" b="b"/>
            <a:pathLst>
              <a:path w="8153985" h="3231943">
                <a:moveTo>
                  <a:pt x="0" y="0"/>
                </a:moveTo>
                <a:lnTo>
                  <a:pt x="8153984" y="0"/>
                </a:lnTo>
                <a:lnTo>
                  <a:pt x="8153984" y="3231943"/>
                </a:lnTo>
                <a:lnTo>
                  <a:pt x="0" y="323194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</p:spTree>
    <p:extLst>
      <p:ext uri="{BB962C8B-B14F-4D97-AF65-F5344CB8AC3E}">
        <p14:creationId xmlns:p14="http://schemas.microsoft.com/office/powerpoint/2010/main" val="1480423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May be a graphic of map and text that says '理想中各階段的學習目標 學齡前小學國中高中 學齡前小學 小學 學齡前 國中 高中 大學 生活管理 環境探索 夢想探索　生涯快擇進階能力培養 夢想探索 生涯抉擇 進階能力培養 聯考/ 考/指老時代各階段學習 學齡前 小學 讀書考試 「實況」 國中 國 讀書考試 高中 讀書考試 大學 生活管理 環境探索 夢想找尋、 大學生活管理、環境探索 生涯抉挥 讀書考試 讀書考試 躺平時代各階段的前進 「部分現況」 學齡前 小學 讀書考試讀書考試 讀書考試 讀書考試 國中 高中 讀書考試 大學 大學我不想努力了 我不想努力了 開始懷疑人生 生涯抉擇 低時薪 高房價 躺平玩樂 迷惘休學'">
            <a:extLst>
              <a:ext uri="{FF2B5EF4-FFF2-40B4-BE49-F238E27FC236}">
                <a16:creationId xmlns:a16="http://schemas.microsoft.com/office/drawing/2014/main" id="{B3ED1977-BB6E-429A-8ABE-F92F12A7F2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920820" y="697368"/>
            <a:ext cx="10350360" cy="5822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reeform 27">
            <a:extLst>
              <a:ext uri="{FF2B5EF4-FFF2-40B4-BE49-F238E27FC236}">
                <a16:creationId xmlns:a16="http://schemas.microsoft.com/office/drawing/2014/main" id="{71975B06-CCBF-4B91-A6BA-F52D02B9FD4A}"/>
              </a:ext>
            </a:extLst>
          </p:cNvPr>
          <p:cNvSpPr/>
          <p:nvPr/>
        </p:nvSpPr>
        <p:spPr>
          <a:xfrm rot="-9510739">
            <a:off x="-687570" y="-1153740"/>
            <a:ext cx="2421974" cy="2307480"/>
          </a:xfrm>
          <a:custGeom>
            <a:avLst/>
            <a:gdLst/>
            <a:ahLst/>
            <a:cxnLst/>
            <a:rect l="l" t="t" r="r" b="b"/>
            <a:pathLst>
              <a:path w="6015263" h="5730905">
                <a:moveTo>
                  <a:pt x="0" y="0"/>
                </a:moveTo>
                <a:lnTo>
                  <a:pt x="6015263" y="0"/>
                </a:lnTo>
                <a:lnTo>
                  <a:pt x="6015263" y="5730905"/>
                </a:lnTo>
                <a:lnTo>
                  <a:pt x="0" y="573090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Freeform 27">
            <a:extLst>
              <a:ext uri="{FF2B5EF4-FFF2-40B4-BE49-F238E27FC236}">
                <a16:creationId xmlns:a16="http://schemas.microsoft.com/office/drawing/2014/main" id="{128FC330-206A-4BD7-AC29-B5876BFC6E5F}"/>
              </a:ext>
            </a:extLst>
          </p:cNvPr>
          <p:cNvSpPr/>
          <p:nvPr/>
        </p:nvSpPr>
        <p:spPr>
          <a:xfrm rot="9510739" flipH="1">
            <a:off x="10457597" y="-1153741"/>
            <a:ext cx="2421974" cy="2307480"/>
          </a:xfrm>
          <a:custGeom>
            <a:avLst/>
            <a:gdLst/>
            <a:ahLst/>
            <a:cxnLst/>
            <a:rect l="l" t="t" r="r" b="b"/>
            <a:pathLst>
              <a:path w="6015263" h="5730905">
                <a:moveTo>
                  <a:pt x="0" y="0"/>
                </a:moveTo>
                <a:lnTo>
                  <a:pt x="6015263" y="0"/>
                </a:lnTo>
                <a:lnTo>
                  <a:pt x="6015263" y="5730905"/>
                </a:lnTo>
                <a:lnTo>
                  <a:pt x="0" y="573090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89D94FE2-5FA8-4DE4-9882-2F6D213F9C8D}"/>
              </a:ext>
            </a:extLst>
          </p:cNvPr>
          <p:cNvSpPr txBox="1"/>
          <p:nvPr/>
        </p:nvSpPr>
        <p:spPr>
          <a:xfrm>
            <a:off x="5277678" y="6642556"/>
            <a:ext cx="6914322" cy="215444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https://www.facebook.com/photo?fbid=898450018959947&amp;set=a.315126675343159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056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群組 10">
            <a:extLst>
              <a:ext uri="{FF2B5EF4-FFF2-40B4-BE49-F238E27FC236}">
                <a16:creationId xmlns:a16="http://schemas.microsoft.com/office/drawing/2014/main" id="{815AE0F7-72D6-4FF1-A28C-EBE11083C1AF}"/>
              </a:ext>
            </a:extLst>
          </p:cNvPr>
          <p:cNvGrpSpPr/>
          <p:nvPr/>
        </p:nvGrpSpPr>
        <p:grpSpPr>
          <a:xfrm>
            <a:off x="567029" y="3864928"/>
            <a:ext cx="11057941" cy="2497489"/>
            <a:chOff x="2384949" y="4253947"/>
            <a:chExt cx="6998160" cy="1580568"/>
          </a:xfrm>
        </p:grpSpPr>
        <p:pic>
          <p:nvPicPr>
            <p:cNvPr id="2" name="Picture 4" descr="May be a graphic of map and text that says '理想中各階段的學習目標 學齡前小學國中高中 學齡前小學 小學 學齡前 國中 高中 大學 生活管理 環境探索 夢想探索　生涯快擇進階能力培養 夢想探索 生涯抉擇 進階能力培養 聯考/ 考/指老時代各階段學習 學齡前 小學 讀書考試 「實況」 國中 國 讀書考試 高中 讀書考試 大學 生活管理 環境探索 夢想找尋、 大學生活管理、環境探索 生涯抉挥 讀書考試 讀書考試 躺平時代各階段的前進 「部分現況」 學齡前 小學 讀書考試讀書考試 讀書考試 讀書考試 國中 高中 讀書考試 大學 大學我不想努力了 我不想努力了 開始懷疑人生 生涯抉擇 低時薪 高房價 躺平玩樂 迷惘休學'">
              <a:extLst>
                <a:ext uri="{FF2B5EF4-FFF2-40B4-BE49-F238E27FC236}">
                  <a16:creationId xmlns:a16="http://schemas.microsoft.com/office/drawing/2014/main" id="{A860B2CE-A0DD-4E94-B862-ADB94295FDC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05" t="69703" r="2562" b="3822"/>
            <a:stretch/>
          </p:blipFill>
          <p:spPr bwMode="auto">
            <a:xfrm>
              <a:off x="2384949" y="4722677"/>
              <a:ext cx="6998160" cy="11118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E3C2E4C-299A-4C15-B153-DADD6773C804}"/>
                </a:ext>
              </a:extLst>
            </p:cNvPr>
            <p:cNvSpPr/>
            <p:nvPr/>
          </p:nvSpPr>
          <p:spPr>
            <a:xfrm>
              <a:off x="3320716" y="4253947"/>
              <a:ext cx="4511842" cy="6617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9829281D-C28D-4051-B38A-AF67387B2C81}"/>
              </a:ext>
            </a:extLst>
          </p:cNvPr>
          <p:cNvSpPr txBox="1"/>
          <p:nvPr/>
        </p:nvSpPr>
        <p:spPr>
          <a:xfrm>
            <a:off x="6176384" y="3755609"/>
            <a:ext cx="172354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b="1" dirty="0">
                <a:solidFill>
                  <a:srgbClr val="15222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學習歷程檔案</a:t>
            </a:r>
            <a:endParaRPr lang="en-US" altLang="zh-TW" sz="2000" b="1" dirty="0">
              <a:solidFill>
                <a:srgbClr val="152225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>
                <a:solidFill>
                  <a:srgbClr val="15222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自主學習</a:t>
            </a:r>
            <a:endParaRPr lang="en-US" altLang="zh-TW" sz="2000" b="1" dirty="0">
              <a:solidFill>
                <a:srgbClr val="152225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>
                <a:solidFill>
                  <a:srgbClr val="15222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多元選修</a:t>
            </a:r>
            <a:endParaRPr lang="en-US" altLang="zh-TW" sz="2000" b="1" dirty="0">
              <a:solidFill>
                <a:srgbClr val="152225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186742-07CF-4DBD-BCB0-8CEC0387EEFE}"/>
              </a:ext>
            </a:extLst>
          </p:cNvPr>
          <p:cNvSpPr txBox="1"/>
          <p:nvPr/>
        </p:nvSpPr>
        <p:spPr>
          <a:xfrm>
            <a:off x="7832558" y="3869664"/>
            <a:ext cx="349886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TW" altLang="en-US" sz="2000" b="1" dirty="0">
                <a:solidFill>
                  <a:srgbClr val="15222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➡️➡️➡️</a:t>
            </a:r>
            <a:r>
              <a:rPr lang="en-US" altLang="zh-TW" sz="2000" b="1" dirty="0">
                <a:solidFill>
                  <a:srgbClr val="15222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000" b="1" dirty="0">
                <a:solidFill>
                  <a:srgbClr val="15222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工作報告、履歷表</a:t>
            </a:r>
            <a:r>
              <a:rPr lang="en-US" altLang="zh-TW" sz="2000" b="1" dirty="0">
                <a:solidFill>
                  <a:srgbClr val="15222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sz="2000" b="1" dirty="0">
              <a:solidFill>
                <a:srgbClr val="152225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CFEAC5-193D-4B03-A4D8-069C2D75DD07}"/>
              </a:ext>
            </a:extLst>
          </p:cNvPr>
          <p:cNvSpPr txBox="1"/>
          <p:nvPr/>
        </p:nvSpPr>
        <p:spPr>
          <a:xfrm>
            <a:off x="3899564" y="3863331"/>
            <a:ext cx="21964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b="1" dirty="0">
                <a:solidFill>
                  <a:srgbClr val="15222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課程學習成果</a:t>
            </a:r>
            <a:r>
              <a:rPr lang="en-US" altLang="zh-TW" sz="2000" b="1" dirty="0">
                <a:solidFill>
                  <a:srgbClr val="15222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000" b="1" dirty="0">
                <a:solidFill>
                  <a:srgbClr val="15222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⬅️</a:t>
            </a:r>
            <a:r>
              <a:rPr lang="en-US" altLang="zh-TW" sz="2000" b="1" dirty="0">
                <a:solidFill>
                  <a:srgbClr val="15222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 </a:t>
            </a:r>
            <a:endParaRPr lang="en-US" sz="2000" b="1" dirty="0">
              <a:solidFill>
                <a:srgbClr val="152225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31EB83-BB5D-4F3A-880D-617DA9C3A97C}"/>
              </a:ext>
            </a:extLst>
          </p:cNvPr>
          <p:cNvSpPr txBox="1"/>
          <p:nvPr/>
        </p:nvSpPr>
        <p:spPr>
          <a:xfrm>
            <a:off x="5206332" y="2931072"/>
            <a:ext cx="333793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>
                <a:solidFill>
                  <a:srgbClr val="15222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非課程學習成果</a:t>
            </a:r>
            <a:r>
              <a:rPr lang="en-US" altLang="zh-TW" sz="2000" b="1" dirty="0">
                <a:solidFill>
                  <a:srgbClr val="15222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(</a:t>
            </a:r>
            <a:r>
              <a:rPr lang="zh-TW" altLang="en-US" sz="2000" b="1" dirty="0">
                <a:solidFill>
                  <a:srgbClr val="15222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多元表現</a:t>
            </a:r>
            <a:r>
              <a:rPr lang="en-US" altLang="zh-TW" sz="2000" b="1" dirty="0">
                <a:solidFill>
                  <a:srgbClr val="15222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algn="ctr"/>
            <a:r>
              <a:rPr lang="en-US" altLang="zh-TW" sz="2000" b="1" dirty="0">
                <a:solidFill>
                  <a:srgbClr val="15222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000" b="1" dirty="0">
                <a:solidFill>
                  <a:srgbClr val="15222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⬆️</a:t>
            </a:r>
            <a:endParaRPr lang="en-US" sz="2000" b="1" dirty="0">
              <a:solidFill>
                <a:srgbClr val="152225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36527B-699B-40DF-8A1D-BB256574E1A7}"/>
              </a:ext>
            </a:extLst>
          </p:cNvPr>
          <p:cNvSpPr txBox="1"/>
          <p:nvPr/>
        </p:nvSpPr>
        <p:spPr>
          <a:xfrm>
            <a:off x="567029" y="1606242"/>
            <a:ext cx="527156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000" b="1" dirty="0">
                <a:solidFill>
                  <a:srgbClr val="15222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大考成績通過篩選後</a:t>
            </a:r>
            <a:r>
              <a:rPr lang="en-US" altLang="zh-TW" sz="2000" b="1" dirty="0">
                <a:solidFill>
                  <a:srgbClr val="15222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</a:p>
          <a:p>
            <a:r>
              <a:rPr lang="zh-TW" altLang="en-US" sz="2000" b="1" dirty="0">
                <a:solidFill>
                  <a:srgbClr val="15222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✏️學習歷程自述 </a:t>
            </a:r>
            <a:r>
              <a:rPr lang="en-US" altLang="zh-TW" sz="2000" b="1" dirty="0">
                <a:solidFill>
                  <a:srgbClr val="15222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>
                <a:solidFill>
                  <a:srgbClr val="15222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將課程學習成果連結校系</a:t>
            </a:r>
            <a:r>
              <a:rPr lang="en-US" altLang="zh-TW" sz="2000" b="1" dirty="0">
                <a:solidFill>
                  <a:srgbClr val="15222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zh-TW" altLang="en-US" sz="2000" b="1" dirty="0">
                <a:solidFill>
                  <a:srgbClr val="15222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✏️多元表現綜整心得 </a:t>
            </a:r>
            <a:r>
              <a:rPr lang="en-US" altLang="zh-TW" sz="2000" b="1" dirty="0">
                <a:solidFill>
                  <a:srgbClr val="15222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>
                <a:solidFill>
                  <a:srgbClr val="15222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將多元表現連結校系</a:t>
            </a:r>
            <a:r>
              <a:rPr lang="en-US" altLang="zh-TW" sz="2000" b="1" dirty="0">
                <a:solidFill>
                  <a:srgbClr val="15222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sz="2000" b="1" dirty="0">
              <a:solidFill>
                <a:srgbClr val="152225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B70EEF66-8D5C-4C6E-8C4E-162B81053C54}"/>
              </a:ext>
            </a:extLst>
          </p:cNvPr>
          <p:cNvSpPr txBox="1"/>
          <p:nvPr/>
        </p:nvSpPr>
        <p:spPr>
          <a:xfrm>
            <a:off x="5277678" y="6642556"/>
            <a:ext cx="6914322" cy="215444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https://www.facebook.com/photo?fbid=898450018959947&amp;set=a.315126675343159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C72A1656-338A-4C68-B1BB-ED9ED2ED39DA}"/>
              </a:ext>
            </a:extLst>
          </p:cNvPr>
          <p:cNvSpPr/>
          <p:nvPr/>
        </p:nvSpPr>
        <p:spPr>
          <a:xfrm>
            <a:off x="7832558" y="-1933442"/>
            <a:ext cx="6089699" cy="4955543"/>
          </a:xfrm>
          <a:custGeom>
            <a:avLst/>
            <a:gdLst/>
            <a:ahLst/>
            <a:cxnLst/>
            <a:rect l="l" t="t" r="r" b="b"/>
            <a:pathLst>
              <a:path w="6089699" h="4955543">
                <a:moveTo>
                  <a:pt x="0" y="0"/>
                </a:moveTo>
                <a:lnTo>
                  <a:pt x="6089699" y="0"/>
                </a:lnTo>
                <a:lnTo>
                  <a:pt x="6089699" y="4955544"/>
                </a:lnTo>
                <a:lnTo>
                  <a:pt x="0" y="495554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71D69847-D6CF-4F11-9637-8C34696C4F0F}"/>
              </a:ext>
            </a:extLst>
          </p:cNvPr>
          <p:cNvSpPr/>
          <p:nvPr/>
        </p:nvSpPr>
        <p:spPr>
          <a:xfrm rot="8565957">
            <a:off x="-1970518" y="-2968648"/>
            <a:ext cx="6089699" cy="4955543"/>
          </a:xfrm>
          <a:custGeom>
            <a:avLst/>
            <a:gdLst/>
            <a:ahLst/>
            <a:cxnLst/>
            <a:rect l="l" t="t" r="r" b="b"/>
            <a:pathLst>
              <a:path w="6089699" h="4955543">
                <a:moveTo>
                  <a:pt x="0" y="0"/>
                </a:moveTo>
                <a:lnTo>
                  <a:pt x="6089699" y="0"/>
                </a:lnTo>
                <a:lnTo>
                  <a:pt x="6089699" y="4955544"/>
                </a:lnTo>
                <a:lnTo>
                  <a:pt x="0" y="495554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4" name="Freeform 12">
            <a:extLst>
              <a:ext uri="{FF2B5EF4-FFF2-40B4-BE49-F238E27FC236}">
                <a16:creationId xmlns:a16="http://schemas.microsoft.com/office/drawing/2014/main" id="{7E16B53A-A9FF-4026-8051-32C32AEE0E99}"/>
              </a:ext>
            </a:extLst>
          </p:cNvPr>
          <p:cNvSpPr/>
          <p:nvPr/>
        </p:nvSpPr>
        <p:spPr>
          <a:xfrm rot="-1144532">
            <a:off x="7229227" y="346887"/>
            <a:ext cx="1899365" cy="1488412"/>
          </a:xfrm>
          <a:custGeom>
            <a:avLst/>
            <a:gdLst/>
            <a:ahLst/>
            <a:cxnLst/>
            <a:rect l="l" t="t" r="r" b="b"/>
            <a:pathLst>
              <a:path w="3736393" h="2927974">
                <a:moveTo>
                  <a:pt x="0" y="0"/>
                </a:moveTo>
                <a:lnTo>
                  <a:pt x="3736394" y="0"/>
                </a:lnTo>
                <a:lnTo>
                  <a:pt x="3736394" y="2927973"/>
                </a:lnTo>
                <a:lnTo>
                  <a:pt x="0" y="292797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33">
            <a:extLst>
              <a:ext uri="{FF2B5EF4-FFF2-40B4-BE49-F238E27FC236}">
                <a16:creationId xmlns:a16="http://schemas.microsoft.com/office/drawing/2014/main" id="{EAF8C3EF-9C81-4100-9613-6531C60D3EBA}"/>
              </a:ext>
            </a:extLst>
          </p:cNvPr>
          <p:cNvSpPr/>
          <p:nvPr/>
        </p:nvSpPr>
        <p:spPr>
          <a:xfrm>
            <a:off x="8746240" y="965658"/>
            <a:ext cx="1671503" cy="1662386"/>
          </a:xfrm>
          <a:custGeom>
            <a:avLst/>
            <a:gdLst/>
            <a:ahLst/>
            <a:cxnLst/>
            <a:rect l="l" t="t" r="r" b="b"/>
            <a:pathLst>
              <a:path w="1671503" h="1662386">
                <a:moveTo>
                  <a:pt x="0" y="0"/>
                </a:moveTo>
                <a:lnTo>
                  <a:pt x="1671504" y="0"/>
                </a:lnTo>
                <a:lnTo>
                  <a:pt x="1671504" y="1662386"/>
                </a:lnTo>
                <a:lnTo>
                  <a:pt x="0" y="166238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8">
            <a:extLst>
              <a:ext uri="{FF2B5EF4-FFF2-40B4-BE49-F238E27FC236}">
                <a16:creationId xmlns:a16="http://schemas.microsoft.com/office/drawing/2014/main" id="{03E40A44-166A-419F-9ABD-55DAFF688135}"/>
              </a:ext>
            </a:extLst>
          </p:cNvPr>
          <p:cNvSpPr/>
          <p:nvPr/>
        </p:nvSpPr>
        <p:spPr>
          <a:xfrm>
            <a:off x="10669280" y="1700618"/>
            <a:ext cx="402638" cy="1237155"/>
          </a:xfrm>
          <a:custGeom>
            <a:avLst/>
            <a:gdLst/>
            <a:ahLst/>
            <a:cxnLst/>
            <a:rect l="l" t="t" r="r" b="b"/>
            <a:pathLst>
              <a:path w="402638" h="1237155">
                <a:moveTo>
                  <a:pt x="0" y="0"/>
                </a:moveTo>
                <a:lnTo>
                  <a:pt x="402638" y="0"/>
                </a:lnTo>
                <a:lnTo>
                  <a:pt x="402638" y="1237155"/>
                </a:lnTo>
                <a:lnTo>
                  <a:pt x="0" y="1237155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925347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2">
            <a:extLst>
              <a:ext uri="{FF2B5EF4-FFF2-40B4-BE49-F238E27FC236}">
                <a16:creationId xmlns:a16="http://schemas.microsoft.com/office/drawing/2014/main" id="{86CB4EBD-B419-214F-25EF-81D7FFC154D7}"/>
              </a:ext>
            </a:extLst>
          </p:cNvPr>
          <p:cNvSpPr/>
          <p:nvPr/>
        </p:nvSpPr>
        <p:spPr>
          <a:xfrm>
            <a:off x="0" y="1294381"/>
            <a:ext cx="12192000" cy="1184243"/>
          </a:xfrm>
          <a:prstGeom prst="rect">
            <a:avLst/>
          </a:prstGeom>
          <a:solidFill>
            <a:srgbClr val="435E71">
              <a:alpha val="56000"/>
            </a:srgbClr>
          </a:solidFill>
          <a:ln w="889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77">
              <a:defRPr/>
            </a:pPr>
            <a:endParaRPr lang="ko-KR" altLang="en-US" kern="0">
              <a:solidFill>
                <a:prstClr val="white"/>
              </a:solidFill>
              <a:latin typeface="Arial"/>
              <a:ea typeface="맑은 고딕" panose="020B0503020000020004" pitchFamily="34" charset="-127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8E5B0C9A-E03E-9296-B7DA-B715D1B9E245}"/>
              </a:ext>
            </a:extLst>
          </p:cNvPr>
          <p:cNvSpPr/>
          <p:nvPr/>
        </p:nvSpPr>
        <p:spPr>
          <a:xfrm>
            <a:off x="0" y="1370522"/>
            <a:ext cx="12192000" cy="1024127"/>
          </a:xfrm>
          <a:prstGeom prst="rect">
            <a:avLst/>
          </a:prstGeom>
          <a:solidFill>
            <a:srgbClr val="435E71"/>
          </a:solidFill>
          <a:ln w="889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77">
              <a:defRPr/>
            </a:pPr>
            <a:endParaRPr lang="ko-KR" altLang="en-US" kern="0">
              <a:solidFill>
                <a:prstClr val="white"/>
              </a:solidFill>
              <a:latin typeface="Arial"/>
              <a:ea typeface="맑은 고딕" panose="020B0503020000020004" pitchFamily="34" charset="-127"/>
            </a:endParaRPr>
          </a:p>
        </p:txBody>
      </p:sp>
      <p:sp>
        <p:nvSpPr>
          <p:cNvPr id="9" name="標題 3">
            <a:extLst>
              <a:ext uri="{FF2B5EF4-FFF2-40B4-BE49-F238E27FC236}">
                <a16:creationId xmlns:a16="http://schemas.microsoft.com/office/drawing/2014/main" id="{CA5817C6-B3E4-1022-5F7F-C4A0101265F1}"/>
              </a:ext>
            </a:extLst>
          </p:cNvPr>
          <p:cNvSpPr txBox="1">
            <a:spLocks/>
          </p:cNvSpPr>
          <p:nvPr/>
        </p:nvSpPr>
        <p:spPr>
          <a:xfrm>
            <a:off x="3349230" y="1397958"/>
            <a:ext cx="7840409" cy="10241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377"/>
            <a:r>
              <a:rPr lang="zh-TW" altLang="en-US" b="1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為什麼要製作學習歷程檔案？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271FB43-857F-4B4B-B7F7-A53EA14601BC}"/>
              </a:ext>
            </a:extLst>
          </p:cNvPr>
          <p:cNvGrpSpPr/>
          <p:nvPr/>
        </p:nvGrpSpPr>
        <p:grpSpPr>
          <a:xfrm>
            <a:off x="3007901" y="2760976"/>
            <a:ext cx="8932839" cy="650271"/>
            <a:chOff x="2255925" y="2070731"/>
            <a:chExt cx="6699629" cy="487703"/>
          </a:xfrm>
        </p:grpSpPr>
        <p:sp>
          <p:nvSpPr>
            <p:cNvPr id="10" name="Rectangle 2">
              <a:extLst>
                <a:ext uri="{FF2B5EF4-FFF2-40B4-BE49-F238E27FC236}">
                  <a16:creationId xmlns:a16="http://schemas.microsoft.com/office/drawing/2014/main" id="{17619F62-562F-E712-E7FA-AF3A5150092E}"/>
                </a:ext>
              </a:extLst>
            </p:cNvPr>
            <p:cNvSpPr/>
            <p:nvPr/>
          </p:nvSpPr>
          <p:spPr>
            <a:xfrm>
              <a:off x="2255925" y="2070731"/>
              <a:ext cx="6529174" cy="486000"/>
            </a:xfrm>
            <a:prstGeom prst="rect">
              <a:avLst/>
            </a:prstGeom>
            <a:solidFill>
              <a:srgbClr val="FFD434">
                <a:alpha val="3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77">
                <a:defRPr/>
              </a:pPr>
              <a:endParaRPr lang="ko-KR" altLang="en-US" sz="2700" kern="0">
                <a:solidFill>
                  <a:prstClr val="white"/>
                </a:solidFill>
                <a:latin typeface="Arial"/>
                <a:ea typeface="맑은 고딕" panose="020B0503020000020004" pitchFamily="34" charset="-127"/>
              </a:endParaRPr>
            </a:p>
          </p:txBody>
        </p:sp>
        <p:sp>
          <p:nvSpPr>
            <p:cNvPr id="15" name="Rectangle 54">
              <a:extLst>
                <a:ext uri="{FF2B5EF4-FFF2-40B4-BE49-F238E27FC236}">
                  <a16:creationId xmlns:a16="http://schemas.microsoft.com/office/drawing/2014/main" id="{46972007-9312-BDDA-AA76-B7C46398DB9B}"/>
                </a:ext>
              </a:extLst>
            </p:cNvPr>
            <p:cNvSpPr/>
            <p:nvPr/>
          </p:nvSpPr>
          <p:spPr>
            <a:xfrm>
              <a:off x="2403520" y="2084865"/>
              <a:ext cx="473569" cy="473569"/>
            </a:xfrm>
            <a:prstGeom prst="rect">
              <a:avLst/>
            </a:prstGeom>
            <a:solidFill>
              <a:srgbClr val="FFD43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77">
                <a:defRPr/>
              </a:pPr>
              <a:endParaRPr lang="en-US" kern="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16" name="Frame 17">
              <a:extLst>
                <a:ext uri="{FF2B5EF4-FFF2-40B4-BE49-F238E27FC236}">
                  <a16:creationId xmlns:a16="http://schemas.microsoft.com/office/drawing/2014/main" id="{A00354D3-A725-D154-66AA-EBA6292E057B}"/>
                </a:ext>
              </a:extLst>
            </p:cNvPr>
            <p:cNvSpPr/>
            <p:nvPr/>
          </p:nvSpPr>
          <p:spPr>
            <a:xfrm>
              <a:off x="2511922" y="2193266"/>
              <a:ext cx="256764" cy="256764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415456" y="380544"/>
                  </a:moveTo>
                  <a:lnTo>
                    <a:pt x="415456" y="385333"/>
                  </a:lnTo>
                  <a:lnTo>
                    <a:pt x="385333" y="385333"/>
                  </a:lnTo>
                  <a:lnTo>
                    <a:pt x="385333" y="2854667"/>
                  </a:lnTo>
                  <a:lnTo>
                    <a:pt x="1529120" y="2854667"/>
                  </a:lnTo>
                  <a:cubicBezTo>
                    <a:pt x="1267123" y="2430711"/>
                    <a:pt x="997530" y="1721825"/>
                    <a:pt x="436017" y="1672600"/>
                  </a:cubicBezTo>
                  <a:lnTo>
                    <a:pt x="600235" y="1185112"/>
                  </a:lnTo>
                  <a:cubicBezTo>
                    <a:pt x="1132790" y="1359573"/>
                    <a:pt x="1278822" y="1550851"/>
                    <a:pt x="1544730" y="1923929"/>
                  </a:cubicBezTo>
                  <a:cubicBezTo>
                    <a:pt x="1789452" y="1379400"/>
                    <a:pt x="1927092" y="1088696"/>
                    <a:pt x="2233403" y="596568"/>
                  </a:cubicBezTo>
                  <a:lnTo>
                    <a:pt x="2770666" y="596568"/>
                  </a:lnTo>
                  <a:cubicBezTo>
                    <a:pt x="2331495" y="1220469"/>
                    <a:pt x="1907612" y="2113878"/>
                    <a:pt x="1578489" y="2854667"/>
                  </a:cubicBezTo>
                  <a:lnTo>
                    <a:pt x="2854667" y="2854667"/>
                  </a:lnTo>
                  <a:lnTo>
                    <a:pt x="2854667" y="596568"/>
                  </a:lnTo>
                  <a:lnTo>
                    <a:pt x="2858395" y="596568"/>
                  </a:lnTo>
                  <a:lnTo>
                    <a:pt x="2858395" y="380544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3240000" y="3240000"/>
                  </a:lnTo>
                  <a:lnTo>
                    <a:pt x="0" y="3240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77"/>
              <a:endParaRPr lang="ko-KR" altLang="en-US" dirty="0">
                <a:solidFill>
                  <a:prstClr val="black"/>
                </a:solidFill>
                <a:latin typeface="Calibri" panose="020F0502020204030204"/>
                <a:ea typeface="맑은 고딕" panose="020B0503020000020004" pitchFamily="34" charset="-127"/>
              </a:endParaRPr>
            </a:p>
          </p:txBody>
        </p: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9EBFCF79-1408-A76A-6EAA-82CC277E8263}"/>
                </a:ext>
              </a:extLst>
            </p:cNvPr>
            <p:cNvSpPr txBox="1"/>
            <p:nvPr/>
          </p:nvSpPr>
          <p:spPr>
            <a:xfrm>
              <a:off x="2922808" y="2152873"/>
              <a:ext cx="603274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377"/>
              <a:r>
                <a:rPr lang="zh-TW" altLang="en-US" sz="26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系統紀錄同學的學習成果與軌跡，有利於</a:t>
              </a:r>
              <a:r>
                <a:rPr lang="zh-TW" altLang="en-US" sz="26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學習與反思</a:t>
              </a:r>
              <a:endParaRPr lang="zh-TW" altLang="en-US" sz="2600" dirty="0">
                <a:solidFill>
                  <a:srgbClr val="FF0000"/>
                </a:solidFill>
                <a:latin typeface="Calibri" panose="020F0502020204030204"/>
                <a:ea typeface="新細明體" panose="02020500000000000000" pitchFamily="18" charset="-12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898D6FD-F50B-4A8F-A906-A9FBD953964A}"/>
              </a:ext>
            </a:extLst>
          </p:cNvPr>
          <p:cNvGrpSpPr/>
          <p:nvPr/>
        </p:nvGrpSpPr>
        <p:grpSpPr>
          <a:xfrm>
            <a:off x="3007901" y="3526317"/>
            <a:ext cx="8932247" cy="650271"/>
            <a:chOff x="2255925" y="2644737"/>
            <a:chExt cx="6699185" cy="487703"/>
          </a:xfrm>
        </p:grpSpPr>
        <p:sp>
          <p:nvSpPr>
            <p:cNvPr id="26" name="Rectangle 3">
              <a:extLst>
                <a:ext uri="{FF2B5EF4-FFF2-40B4-BE49-F238E27FC236}">
                  <a16:creationId xmlns:a16="http://schemas.microsoft.com/office/drawing/2014/main" id="{E88A584F-76DF-B958-D249-52F912173833}"/>
                </a:ext>
              </a:extLst>
            </p:cNvPr>
            <p:cNvSpPr/>
            <p:nvPr/>
          </p:nvSpPr>
          <p:spPr>
            <a:xfrm>
              <a:off x="2255925" y="2644737"/>
              <a:ext cx="6529174" cy="486000"/>
            </a:xfrm>
            <a:prstGeom prst="rect">
              <a:avLst/>
            </a:prstGeom>
            <a:solidFill>
              <a:srgbClr val="FD9034">
                <a:alpha val="3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77">
                <a:defRPr/>
              </a:pPr>
              <a:endParaRPr lang="ko-KR" altLang="en-US" sz="2700" kern="0">
                <a:solidFill>
                  <a:prstClr val="white"/>
                </a:solidFill>
                <a:latin typeface="Arial"/>
                <a:ea typeface="맑은 고딕" panose="020B0503020000020004" pitchFamily="34" charset="-127"/>
              </a:endParaRPr>
            </a:p>
          </p:txBody>
        </p:sp>
        <p:sp>
          <p:nvSpPr>
            <p:cNvPr id="29" name="Rectangle 55">
              <a:extLst>
                <a:ext uri="{FF2B5EF4-FFF2-40B4-BE49-F238E27FC236}">
                  <a16:creationId xmlns:a16="http://schemas.microsoft.com/office/drawing/2014/main" id="{FE8C0C8B-FA38-6932-3ABF-F053A1D42BCB}"/>
                </a:ext>
              </a:extLst>
            </p:cNvPr>
            <p:cNvSpPr/>
            <p:nvPr/>
          </p:nvSpPr>
          <p:spPr>
            <a:xfrm>
              <a:off x="2403520" y="2658871"/>
              <a:ext cx="473569" cy="473569"/>
            </a:xfrm>
            <a:prstGeom prst="rect">
              <a:avLst/>
            </a:prstGeom>
            <a:solidFill>
              <a:srgbClr val="FD903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77">
                <a:defRPr/>
              </a:pPr>
              <a:endParaRPr lang="en-US" kern="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32" name="文字方塊 31">
              <a:extLst>
                <a:ext uri="{FF2B5EF4-FFF2-40B4-BE49-F238E27FC236}">
                  <a16:creationId xmlns:a16="http://schemas.microsoft.com/office/drawing/2014/main" id="{9FFDAC18-AD24-B1AA-56E5-67CDC28269D7}"/>
                </a:ext>
              </a:extLst>
            </p:cNvPr>
            <p:cNvSpPr txBox="1"/>
            <p:nvPr/>
          </p:nvSpPr>
          <p:spPr>
            <a:xfrm>
              <a:off x="2922364" y="2755399"/>
              <a:ext cx="603274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377"/>
              <a:r>
                <a:rPr lang="zh-TW" altLang="en-US" sz="26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在學期間紀錄與整理課堂學習的成果及各項活動經驗</a:t>
              </a:r>
              <a:endParaRPr lang="zh-TW" altLang="en-US" sz="2600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endParaRPr>
            </a:p>
          </p:txBody>
        </p:sp>
        <p:sp>
          <p:nvSpPr>
            <p:cNvPr id="38" name="Frame 17">
              <a:extLst>
                <a:ext uri="{FF2B5EF4-FFF2-40B4-BE49-F238E27FC236}">
                  <a16:creationId xmlns:a16="http://schemas.microsoft.com/office/drawing/2014/main" id="{415AC0A4-13B2-301C-F73D-058241B8A5BA}"/>
                </a:ext>
              </a:extLst>
            </p:cNvPr>
            <p:cNvSpPr/>
            <p:nvPr/>
          </p:nvSpPr>
          <p:spPr>
            <a:xfrm>
              <a:off x="2514803" y="2774115"/>
              <a:ext cx="256764" cy="256764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415456" y="380544"/>
                  </a:moveTo>
                  <a:lnTo>
                    <a:pt x="415456" y="385333"/>
                  </a:lnTo>
                  <a:lnTo>
                    <a:pt x="385333" y="385333"/>
                  </a:lnTo>
                  <a:lnTo>
                    <a:pt x="385333" y="2854667"/>
                  </a:lnTo>
                  <a:lnTo>
                    <a:pt x="1529120" y="2854667"/>
                  </a:lnTo>
                  <a:cubicBezTo>
                    <a:pt x="1267123" y="2430711"/>
                    <a:pt x="997530" y="1721825"/>
                    <a:pt x="436017" y="1672600"/>
                  </a:cubicBezTo>
                  <a:lnTo>
                    <a:pt x="600235" y="1185112"/>
                  </a:lnTo>
                  <a:cubicBezTo>
                    <a:pt x="1132790" y="1359573"/>
                    <a:pt x="1278822" y="1550851"/>
                    <a:pt x="1544730" y="1923929"/>
                  </a:cubicBezTo>
                  <a:cubicBezTo>
                    <a:pt x="1789452" y="1379400"/>
                    <a:pt x="1927092" y="1088696"/>
                    <a:pt x="2233403" y="596568"/>
                  </a:cubicBezTo>
                  <a:lnTo>
                    <a:pt x="2770666" y="596568"/>
                  </a:lnTo>
                  <a:cubicBezTo>
                    <a:pt x="2331495" y="1220469"/>
                    <a:pt x="1907612" y="2113878"/>
                    <a:pt x="1578489" y="2854667"/>
                  </a:cubicBezTo>
                  <a:lnTo>
                    <a:pt x="2854667" y="2854667"/>
                  </a:lnTo>
                  <a:lnTo>
                    <a:pt x="2854667" y="596568"/>
                  </a:lnTo>
                  <a:lnTo>
                    <a:pt x="2858395" y="596568"/>
                  </a:lnTo>
                  <a:lnTo>
                    <a:pt x="2858395" y="380544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3240000" y="3240000"/>
                  </a:lnTo>
                  <a:lnTo>
                    <a:pt x="0" y="3240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77"/>
              <a:endParaRPr lang="ko-KR" altLang="en-US" dirty="0">
                <a:solidFill>
                  <a:prstClr val="black"/>
                </a:solidFill>
                <a:latin typeface="Calibri" panose="020F0502020204030204"/>
                <a:ea typeface="맑은 고딕" panose="020B0503020000020004" pitchFamily="34" charset="-127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2C6EF89F-F997-4F2E-802C-157AEA890D01}"/>
              </a:ext>
            </a:extLst>
          </p:cNvPr>
          <p:cNvGrpSpPr/>
          <p:nvPr/>
        </p:nvGrpSpPr>
        <p:grpSpPr>
          <a:xfrm>
            <a:off x="3007900" y="4294903"/>
            <a:ext cx="8705565" cy="648000"/>
            <a:chOff x="2255925" y="3221177"/>
            <a:chExt cx="6529174" cy="486000"/>
          </a:xfrm>
        </p:grpSpPr>
        <p:sp>
          <p:nvSpPr>
            <p:cNvPr id="27" name="Rectangle 4">
              <a:extLst>
                <a:ext uri="{FF2B5EF4-FFF2-40B4-BE49-F238E27FC236}">
                  <a16:creationId xmlns:a16="http://schemas.microsoft.com/office/drawing/2014/main" id="{C2D2516D-15EB-06A7-03A3-6277DF206985}"/>
                </a:ext>
              </a:extLst>
            </p:cNvPr>
            <p:cNvSpPr/>
            <p:nvPr/>
          </p:nvSpPr>
          <p:spPr>
            <a:xfrm>
              <a:off x="2255925" y="3221177"/>
              <a:ext cx="6529174" cy="486000"/>
            </a:xfrm>
            <a:prstGeom prst="rect">
              <a:avLst/>
            </a:prstGeom>
            <a:solidFill>
              <a:srgbClr val="7CE200">
                <a:alpha val="3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77">
                <a:defRPr/>
              </a:pPr>
              <a:endParaRPr lang="ko-KR" altLang="en-US" sz="2700" kern="0">
                <a:solidFill>
                  <a:prstClr val="white"/>
                </a:solidFill>
                <a:latin typeface="Arial"/>
                <a:ea typeface="맑은 고딕" panose="020B0503020000020004" pitchFamily="34" charset="-127"/>
              </a:endParaRPr>
            </a:p>
          </p:txBody>
        </p:sp>
        <p:sp>
          <p:nvSpPr>
            <p:cNvPr id="30" name="Rectangle 56">
              <a:extLst>
                <a:ext uri="{FF2B5EF4-FFF2-40B4-BE49-F238E27FC236}">
                  <a16:creationId xmlns:a16="http://schemas.microsoft.com/office/drawing/2014/main" id="{A9296E38-F5E1-747F-32D0-719200A310DF}"/>
                </a:ext>
              </a:extLst>
            </p:cNvPr>
            <p:cNvSpPr/>
            <p:nvPr/>
          </p:nvSpPr>
          <p:spPr>
            <a:xfrm>
              <a:off x="2403520" y="3228453"/>
              <a:ext cx="473569" cy="473569"/>
            </a:xfrm>
            <a:prstGeom prst="rect">
              <a:avLst/>
            </a:prstGeom>
            <a:solidFill>
              <a:srgbClr val="7CE2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77">
                <a:defRPr/>
              </a:pPr>
              <a:endParaRPr lang="en-US" kern="0" dirty="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CA6340EC-F837-34AB-B55D-BEAA2D75BCD6}"/>
                </a:ext>
              </a:extLst>
            </p:cNvPr>
            <p:cNvSpPr txBox="1"/>
            <p:nvPr/>
          </p:nvSpPr>
          <p:spPr>
            <a:xfrm>
              <a:off x="2922364" y="3288004"/>
              <a:ext cx="586273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377"/>
              <a:r>
                <a:rPr lang="zh-TW" altLang="en-US" sz="26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課程學習成果</a:t>
              </a:r>
              <a:r>
                <a:rPr lang="zh-TW" altLang="en-US" sz="26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經任課教師認證（非學習評量）</a:t>
              </a:r>
              <a:endParaRPr lang="zh-TW" altLang="en-US" sz="2600" dirty="0">
                <a:solidFill>
                  <a:srgbClr val="FF0000"/>
                </a:solidFill>
                <a:latin typeface="Calibri" panose="020F0502020204030204"/>
                <a:ea typeface="新細明體" panose="02020500000000000000" pitchFamily="18" charset="-120"/>
              </a:endParaRPr>
            </a:p>
          </p:txBody>
        </p:sp>
        <p:sp>
          <p:nvSpPr>
            <p:cNvPr id="39" name="Frame 17">
              <a:extLst>
                <a:ext uri="{FF2B5EF4-FFF2-40B4-BE49-F238E27FC236}">
                  <a16:creationId xmlns:a16="http://schemas.microsoft.com/office/drawing/2014/main" id="{2D44D52D-212A-6771-037D-8C27F7CACF4E}"/>
                </a:ext>
              </a:extLst>
            </p:cNvPr>
            <p:cNvSpPr/>
            <p:nvPr/>
          </p:nvSpPr>
          <p:spPr>
            <a:xfrm>
              <a:off x="2511922" y="3343315"/>
              <a:ext cx="256764" cy="256764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415456" y="380544"/>
                  </a:moveTo>
                  <a:lnTo>
                    <a:pt x="415456" y="385333"/>
                  </a:lnTo>
                  <a:lnTo>
                    <a:pt x="385333" y="385333"/>
                  </a:lnTo>
                  <a:lnTo>
                    <a:pt x="385333" y="2854667"/>
                  </a:lnTo>
                  <a:lnTo>
                    <a:pt x="1529120" y="2854667"/>
                  </a:lnTo>
                  <a:cubicBezTo>
                    <a:pt x="1267123" y="2430711"/>
                    <a:pt x="997530" y="1721825"/>
                    <a:pt x="436017" y="1672600"/>
                  </a:cubicBezTo>
                  <a:lnTo>
                    <a:pt x="600235" y="1185112"/>
                  </a:lnTo>
                  <a:cubicBezTo>
                    <a:pt x="1132790" y="1359573"/>
                    <a:pt x="1278822" y="1550851"/>
                    <a:pt x="1544730" y="1923929"/>
                  </a:cubicBezTo>
                  <a:cubicBezTo>
                    <a:pt x="1789452" y="1379400"/>
                    <a:pt x="1927092" y="1088696"/>
                    <a:pt x="2233403" y="596568"/>
                  </a:cubicBezTo>
                  <a:lnTo>
                    <a:pt x="2770666" y="596568"/>
                  </a:lnTo>
                  <a:cubicBezTo>
                    <a:pt x="2331495" y="1220469"/>
                    <a:pt x="1907612" y="2113878"/>
                    <a:pt x="1578489" y="2854667"/>
                  </a:cubicBezTo>
                  <a:lnTo>
                    <a:pt x="2854667" y="2854667"/>
                  </a:lnTo>
                  <a:lnTo>
                    <a:pt x="2854667" y="596568"/>
                  </a:lnTo>
                  <a:lnTo>
                    <a:pt x="2858395" y="596568"/>
                  </a:lnTo>
                  <a:lnTo>
                    <a:pt x="2858395" y="380544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3240000" y="3240000"/>
                  </a:lnTo>
                  <a:lnTo>
                    <a:pt x="0" y="3240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77"/>
              <a:endParaRPr lang="ko-KR" altLang="en-US" dirty="0">
                <a:solidFill>
                  <a:prstClr val="black"/>
                </a:solidFill>
                <a:latin typeface="Calibri" panose="020F0502020204030204"/>
                <a:ea typeface="맑은 고딕" panose="020B0503020000020004" pitchFamily="34" charset="-127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6072376-8CB4-466A-BE31-BC0330600004}"/>
              </a:ext>
            </a:extLst>
          </p:cNvPr>
          <p:cNvGrpSpPr/>
          <p:nvPr/>
        </p:nvGrpSpPr>
        <p:grpSpPr>
          <a:xfrm>
            <a:off x="3007900" y="5063493"/>
            <a:ext cx="8705565" cy="648000"/>
            <a:chOff x="2255925" y="3797618"/>
            <a:chExt cx="6529174" cy="486000"/>
          </a:xfrm>
        </p:grpSpPr>
        <p:sp>
          <p:nvSpPr>
            <p:cNvPr id="28" name="Rectangle 5">
              <a:extLst>
                <a:ext uri="{FF2B5EF4-FFF2-40B4-BE49-F238E27FC236}">
                  <a16:creationId xmlns:a16="http://schemas.microsoft.com/office/drawing/2014/main" id="{64016BA5-1C6F-C1D5-6D56-BF88137B55BA}"/>
                </a:ext>
              </a:extLst>
            </p:cNvPr>
            <p:cNvSpPr/>
            <p:nvPr/>
          </p:nvSpPr>
          <p:spPr>
            <a:xfrm>
              <a:off x="2255925" y="3797618"/>
              <a:ext cx="6529174" cy="486000"/>
            </a:xfrm>
            <a:prstGeom prst="rect">
              <a:avLst/>
            </a:prstGeom>
            <a:solidFill>
              <a:srgbClr val="17B6FF">
                <a:alpha val="3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77">
                <a:defRPr/>
              </a:pPr>
              <a:endParaRPr lang="ko-KR" altLang="en-US" sz="2700" kern="0">
                <a:solidFill>
                  <a:prstClr val="white"/>
                </a:solidFill>
                <a:latin typeface="Arial"/>
                <a:ea typeface="맑은 고딕" panose="020B0503020000020004" pitchFamily="34" charset="-127"/>
              </a:endParaRPr>
            </a:p>
          </p:txBody>
        </p:sp>
        <p:sp>
          <p:nvSpPr>
            <p:cNvPr id="31" name="Rectangle 57">
              <a:extLst>
                <a:ext uri="{FF2B5EF4-FFF2-40B4-BE49-F238E27FC236}">
                  <a16:creationId xmlns:a16="http://schemas.microsoft.com/office/drawing/2014/main" id="{61FA0EEC-A15A-0A4B-9A25-C4E5719E8565}"/>
                </a:ext>
              </a:extLst>
            </p:cNvPr>
            <p:cNvSpPr/>
            <p:nvPr/>
          </p:nvSpPr>
          <p:spPr>
            <a:xfrm>
              <a:off x="2403520" y="3804894"/>
              <a:ext cx="473569" cy="473569"/>
            </a:xfrm>
            <a:prstGeom prst="rect">
              <a:avLst/>
            </a:prstGeom>
            <a:solidFill>
              <a:srgbClr val="17B6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77">
                <a:defRPr/>
              </a:pPr>
              <a:endParaRPr lang="en-US" kern="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36" name="文字方塊 35">
              <a:extLst>
                <a:ext uri="{FF2B5EF4-FFF2-40B4-BE49-F238E27FC236}">
                  <a16:creationId xmlns:a16="http://schemas.microsoft.com/office/drawing/2014/main" id="{26953E83-602E-3E14-4587-BE1A4343D783}"/>
                </a:ext>
              </a:extLst>
            </p:cNvPr>
            <p:cNvSpPr txBox="1"/>
            <p:nvPr/>
          </p:nvSpPr>
          <p:spPr>
            <a:xfrm>
              <a:off x="2922364" y="3885679"/>
              <a:ext cx="586273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377"/>
              <a:r>
                <a:rPr lang="zh-TW" altLang="en-US" sz="26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升學時可製作為</a:t>
              </a:r>
              <a:r>
                <a:rPr lang="zh-TW" altLang="en-US" sz="26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備審資料</a:t>
              </a:r>
              <a:endParaRPr lang="zh-TW" altLang="en-US" sz="2600" dirty="0">
                <a:solidFill>
                  <a:srgbClr val="FF0000"/>
                </a:solidFill>
                <a:latin typeface="Calibri" panose="020F0502020204030204"/>
                <a:ea typeface="新細明體" panose="02020500000000000000" pitchFamily="18" charset="-120"/>
              </a:endParaRPr>
            </a:p>
          </p:txBody>
        </p:sp>
        <p:sp>
          <p:nvSpPr>
            <p:cNvPr id="40" name="Frame 17">
              <a:extLst>
                <a:ext uri="{FF2B5EF4-FFF2-40B4-BE49-F238E27FC236}">
                  <a16:creationId xmlns:a16="http://schemas.microsoft.com/office/drawing/2014/main" id="{1A399AEB-9F7C-EE3D-FA0C-7905546ADFAA}"/>
                </a:ext>
              </a:extLst>
            </p:cNvPr>
            <p:cNvSpPr/>
            <p:nvPr/>
          </p:nvSpPr>
          <p:spPr>
            <a:xfrm>
              <a:off x="2511922" y="3921427"/>
              <a:ext cx="256764" cy="256764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415456" y="380544"/>
                  </a:moveTo>
                  <a:lnTo>
                    <a:pt x="415456" y="385333"/>
                  </a:lnTo>
                  <a:lnTo>
                    <a:pt x="385333" y="385333"/>
                  </a:lnTo>
                  <a:lnTo>
                    <a:pt x="385333" y="2854667"/>
                  </a:lnTo>
                  <a:lnTo>
                    <a:pt x="1529120" y="2854667"/>
                  </a:lnTo>
                  <a:cubicBezTo>
                    <a:pt x="1267123" y="2430711"/>
                    <a:pt x="997530" y="1721825"/>
                    <a:pt x="436017" y="1672600"/>
                  </a:cubicBezTo>
                  <a:lnTo>
                    <a:pt x="600235" y="1185112"/>
                  </a:lnTo>
                  <a:cubicBezTo>
                    <a:pt x="1132790" y="1359573"/>
                    <a:pt x="1278822" y="1550851"/>
                    <a:pt x="1544730" y="1923929"/>
                  </a:cubicBezTo>
                  <a:cubicBezTo>
                    <a:pt x="1789452" y="1379400"/>
                    <a:pt x="1927092" y="1088696"/>
                    <a:pt x="2233403" y="596568"/>
                  </a:cubicBezTo>
                  <a:lnTo>
                    <a:pt x="2770666" y="596568"/>
                  </a:lnTo>
                  <a:cubicBezTo>
                    <a:pt x="2331495" y="1220469"/>
                    <a:pt x="1907612" y="2113878"/>
                    <a:pt x="1578489" y="2854667"/>
                  </a:cubicBezTo>
                  <a:lnTo>
                    <a:pt x="2854667" y="2854667"/>
                  </a:lnTo>
                  <a:lnTo>
                    <a:pt x="2854667" y="596568"/>
                  </a:lnTo>
                  <a:lnTo>
                    <a:pt x="2858395" y="596568"/>
                  </a:lnTo>
                  <a:lnTo>
                    <a:pt x="2858395" y="380544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3240000" y="3240000"/>
                  </a:lnTo>
                  <a:lnTo>
                    <a:pt x="0" y="3240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77"/>
              <a:endParaRPr lang="ko-KR" altLang="en-US" dirty="0">
                <a:solidFill>
                  <a:prstClr val="black"/>
                </a:solidFill>
                <a:latin typeface="Calibri" panose="020F0502020204030204"/>
                <a:ea typeface="맑은 고딕" panose="020B0503020000020004" pitchFamily="34" charset="-127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C147461-9810-42C4-9A13-0066780CF4C2}"/>
              </a:ext>
            </a:extLst>
          </p:cNvPr>
          <p:cNvGrpSpPr/>
          <p:nvPr/>
        </p:nvGrpSpPr>
        <p:grpSpPr>
          <a:xfrm>
            <a:off x="3007900" y="5852743"/>
            <a:ext cx="8705565" cy="648000"/>
            <a:chOff x="2255925" y="4389557"/>
            <a:chExt cx="6529174" cy="486000"/>
          </a:xfrm>
        </p:grpSpPr>
        <p:sp>
          <p:nvSpPr>
            <p:cNvPr id="33" name="Rectangle 5">
              <a:extLst>
                <a:ext uri="{FF2B5EF4-FFF2-40B4-BE49-F238E27FC236}">
                  <a16:creationId xmlns:a16="http://schemas.microsoft.com/office/drawing/2014/main" id="{EC91B184-7DCB-F060-5EDC-14DA3C998B00}"/>
                </a:ext>
              </a:extLst>
            </p:cNvPr>
            <p:cNvSpPr/>
            <p:nvPr/>
          </p:nvSpPr>
          <p:spPr>
            <a:xfrm>
              <a:off x="2255925" y="4389557"/>
              <a:ext cx="6529174" cy="486000"/>
            </a:xfrm>
            <a:prstGeom prst="rect">
              <a:avLst/>
            </a:prstGeom>
            <a:solidFill>
              <a:srgbClr val="FF9C9C">
                <a:alpha val="3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77">
                <a:defRPr/>
              </a:pPr>
              <a:endParaRPr lang="ko-KR" altLang="en-US" sz="2700" kern="0">
                <a:solidFill>
                  <a:prstClr val="white"/>
                </a:solidFill>
                <a:latin typeface="Arial"/>
                <a:ea typeface="맑은 고딕" panose="020B0503020000020004" pitchFamily="34" charset="-127"/>
              </a:endParaRPr>
            </a:p>
          </p:txBody>
        </p:sp>
        <p:sp>
          <p:nvSpPr>
            <p:cNvPr id="34" name="Rectangle 57">
              <a:extLst>
                <a:ext uri="{FF2B5EF4-FFF2-40B4-BE49-F238E27FC236}">
                  <a16:creationId xmlns:a16="http://schemas.microsoft.com/office/drawing/2014/main" id="{FDDFE790-917B-E9C6-40BE-E1334DD8E790}"/>
                </a:ext>
              </a:extLst>
            </p:cNvPr>
            <p:cNvSpPr/>
            <p:nvPr/>
          </p:nvSpPr>
          <p:spPr>
            <a:xfrm>
              <a:off x="2403520" y="4396833"/>
              <a:ext cx="473569" cy="473569"/>
            </a:xfrm>
            <a:prstGeom prst="rect">
              <a:avLst/>
            </a:prstGeom>
            <a:solidFill>
              <a:srgbClr val="FF9C9C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77">
                <a:defRPr/>
              </a:pPr>
              <a:endParaRPr lang="en-US" kern="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37" name="文字方塊 36">
              <a:extLst>
                <a:ext uri="{FF2B5EF4-FFF2-40B4-BE49-F238E27FC236}">
                  <a16:creationId xmlns:a16="http://schemas.microsoft.com/office/drawing/2014/main" id="{BEDA09EC-CA99-090C-2ADE-BD35FC989719}"/>
                </a:ext>
              </a:extLst>
            </p:cNvPr>
            <p:cNvSpPr txBox="1"/>
            <p:nvPr/>
          </p:nvSpPr>
          <p:spPr>
            <a:xfrm>
              <a:off x="2922364" y="4462120"/>
              <a:ext cx="586273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377"/>
              <a:r>
                <a:rPr lang="zh-TW" altLang="en-US" sz="26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大學端可以更</a:t>
              </a:r>
              <a:r>
                <a:rPr lang="zh-TW" altLang="en-US" sz="26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多元的方式</a:t>
              </a:r>
              <a:r>
                <a:rPr lang="zh-TW" altLang="en-US" sz="26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評估學生的</a:t>
              </a:r>
              <a:r>
                <a:rPr lang="zh-TW" altLang="en-US" sz="26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適配性</a:t>
              </a:r>
              <a:endParaRPr lang="zh-TW" altLang="en-US" sz="2600" dirty="0">
                <a:solidFill>
                  <a:srgbClr val="FF0000"/>
                </a:solidFill>
                <a:latin typeface="Calibri" panose="020F0502020204030204"/>
                <a:ea typeface="新細明體" panose="02020500000000000000" pitchFamily="18" charset="-120"/>
              </a:endParaRPr>
            </a:p>
          </p:txBody>
        </p:sp>
        <p:sp>
          <p:nvSpPr>
            <p:cNvPr id="42" name="Frame 17">
              <a:extLst>
                <a:ext uri="{FF2B5EF4-FFF2-40B4-BE49-F238E27FC236}">
                  <a16:creationId xmlns:a16="http://schemas.microsoft.com/office/drawing/2014/main" id="{CEF90AE6-CF6A-69A1-2148-B2CB2637C627}"/>
                </a:ext>
              </a:extLst>
            </p:cNvPr>
            <p:cNvSpPr/>
            <p:nvPr/>
          </p:nvSpPr>
          <p:spPr>
            <a:xfrm>
              <a:off x="2511922" y="4511633"/>
              <a:ext cx="256764" cy="256764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415456" y="380544"/>
                  </a:moveTo>
                  <a:lnTo>
                    <a:pt x="415456" y="385333"/>
                  </a:lnTo>
                  <a:lnTo>
                    <a:pt x="385333" y="385333"/>
                  </a:lnTo>
                  <a:lnTo>
                    <a:pt x="385333" y="2854667"/>
                  </a:lnTo>
                  <a:lnTo>
                    <a:pt x="1529120" y="2854667"/>
                  </a:lnTo>
                  <a:cubicBezTo>
                    <a:pt x="1267123" y="2430711"/>
                    <a:pt x="997530" y="1721825"/>
                    <a:pt x="436017" y="1672600"/>
                  </a:cubicBezTo>
                  <a:lnTo>
                    <a:pt x="600235" y="1185112"/>
                  </a:lnTo>
                  <a:cubicBezTo>
                    <a:pt x="1132790" y="1359573"/>
                    <a:pt x="1278822" y="1550851"/>
                    <a:pt x="1544730" y="1923929"/>
                  </a:cubicBezTo>
                  <a:cubicBezTo>
                    <a:pt x="1789452" y="1379400"/>
                    <a:pt x="1927092" y="1088696"/>
                    <a:pt x="2233403" y="596568"/>
                  </a:cubicBezTo>
                  <a:lnTo>
                    <a:pt x="2770666" y="596568"/>
                  </a:lnTo>
                  <a:cubicBezTo>
                    <a:pt x="2331495" y="1220469"/>
                    <a:pt x="1907612" y="2113878"/>
                    <a:pt x="1578489" y="2854667"/>
                  </a:cubicBezTo>
                  <a:lnTo>
                    <a:pt x="2854667" y="2854667"/>
                  </a:lnTo>
                  <a:lnTo>
                    <a:pt x="2854667" y="596568"/>
                  </a:lnTo>
                  <a:lnTo>
                    <a:pt x="2858395" y="596568"/>
                  </a:lnTo>
                  <a:lnTo>
                    <a:pt x="2858395" y="380544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3240000" y="3240000"/>
                  </a:lnTo>
                  <a:lnTo>
                    <a:pt x="0" y="3240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77"/>
              <a:endParaRPr lang="ko-KR" altLang="en-US" dirty="0">
                <a:solidFill>
                  <a:prstClr val="black"/>
                </a:solidFill>
                <a:latin typeface="Calibri" panose="020F0502020204030204"/>
                <a:ea typeface="맑은 고딕" panose="020B0503020000020004" pitchFamily="34" charset="-127"/>
              </a:endParaRPr>
            </a:p>
          </p:txBody>
        </p:sp>
      </p:grpSp>
      <p:pic>
        <p:nvPicPr>
          <p:cNvPr id="43" name="圖片 42">
            <a:extLst>
              <a:ext uri="{FF2B5EF4-FFF2-40B4-BE49-F238E27FC236}">
                <a16:creationId xmlns:a16="http://schemas.microsoft.com/office/drawing/2014/main" id="{726F85A8-8616-F5ED-2853-7F6963DA9F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45" t="32934" r="35868" b="37333"/>
          <a:stretch/>
        </p:blipFill>
        <p:spPr>
          <a:xfrm>
            <a:off x="86153" y="3300116"/>
            <a:ext cx="2891268" cy="2231944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BB6D6837-19D5-D2F6-38F6-462F86BC3FB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2" t="32934" r="68868" b="37333"/>
          <a:stretch/>
        </p:blipFill>
        <p:spPr>
          <a:xfrm>
            <a:off x="940915" y="368044"/>
            <a:ext cx="2408315" cy="1904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928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3992</TotalTime>
  <Words>3452</Words>
  <Application>Microsoft Office PowerPoint</Application>
  <PresentationFormat>寬螢幕</PresentationFormat>
  <Paragraphs>536</Paragraphs>
  <Slides>27</Slides>
  <Notes>3</Notes>
  <HiddenSlides>2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27</vt:i4>
      </vt:variant>
    </vt:vector>
  </HeadingPairs>
  <TitlesOfParts>
    <vt:vector size="38" baseType="lpstr">
      <vt:lpstr>思源黑體 TWHK Medium</vt:lpstr>
      <vt:lpstr>思源黑體 TWHK Normal</vt:lpstr>
      <vt:lpstr>微軟正黑體</vt:lpstr>
      <vt:lpstr>源起黑體丹 M</vt:lpstr>
      <vt:lpstr>源起黑體丹 R</vt:lpstr>
      <vt:lpstr>Arial</vt:lpstr>
      <vt:lpstr>Calibri</vt:lpstr>
      <vt:lpstr>Lato</vt:lpstr>
      <vt:lpstr>Times New Roman</vt:lpstr>
      <vt:lpstr>Wingdings</vt:lpstr>
      <vt:lpstr>Office Theme</vt:lpstr>
      <vt:lpstr>漫漫升學路</vt:lpstr>
      <vt:lpstr>個人介紹</vt:lpstr>
      <vt:lpstr>PowerPoint 簡報</vt:lpstr>
      <vt:lpstr>國中在學什麼？高中在學什麼？</vt:lpstr>
      <vt:lpstr>108課綱下的高中學分規定</vt:lpstr>
      <vt:lpstr>PowerPoint 簡報</vt:lpstr>
      <vt:lpstr>PowerPoint 簡報</vt:lpstr>
      <vt:lpstr>PowerPoint 簡報</vt:lpstr>
      <vt:lpstr>PowerPoint 簡報</vt:lpstr>
      <vt:lpstr>技術型高中的優勢</vt:lpstr>
      <vt:lpstr>臺北市高級中學生均經費(AI 整理，未經人類查證)</vt:lpstr>
      <vt:lpstr>2025 亞洲技能競賽 – 30 個國家參與</vt:lpstr>
      <vt:lpstr>一些關於技術型高中的迷思</vt:lpstr>
      <vt:lpstr>PowerPoint 簡報</vt:lpstr>
      <vt:lpstr>PowerPoint 簡報</vt:lpstr>
      <vt:lpstr>PowerPoint 簡報</vt:lpstr>
      <vt:lpstr>PowerPoint 簡報</vt:lpstr>
      <vt:lpstr>2026 </vt:lpstr>
      <vt:lpstr>PowerPoint 簡報</vt:lpstr>
      <vt:lpstr>PowerPoint 簡報</vt:lpstr>
      <vt:lpstr>PowerPoint 簡報</vt:lpstr>
      <vt:lpstr>2023: ChatGPT-4 問世</vt:lpstr>
      <vt:lpstr>2024: ChatGPT-4o 考2021指考</vt:lpstr>
      <vt:lpstr>學校教育如何因應AI所帶來的衝擊？</vt:lpstr>
      <vt:lpstr>PowerPoint 簡報</vt:lpstr>
      <vt:lpstr>小結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漫漫升學路</dc:title>
  <dc:creator>Yo-Ming Hsieh</dc:creator>
  <cp:lastModifiedBy>資料組</cp:lastModifiedBy>
  <cp:revision>108</cp:revision>
  <dcterms:created xsi:type="dcterms:W3CDTF">2025-09-02T06:36:07Z</dcterms:created>
  <dcterms:modified xsi:type="dcterms:W3CDTF">2026-04-10T00:37:52Z</dcterms:modified>
</cp:coreProperties>
</file>